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0" r:id="rId4"/>
  </p:sldMasterIdLst>
  <p:notesMasterIdLst>
    <p:notesMasterId r:id="rId6"/>
  </p:notesMasterIdLst>
  <p:sldIdLst>
    <p:sldId id="332" r:id="rId5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BD6B"/>
    <a:srgbClr val="EFB941"/>
    <a:srgbClr val="FFFFFF"/>
    <a:srgbClr val="00409A"/>
    <a:srgbClr val="17375E"/>
    <a:srgbClr val="6D2077"/>
    <a:srgbClr val="D4CCD6"/>
    <a:srgbClr val="EBE7EC"/>
    <a:srgbClr val="4BACC6"/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A3119F-D888-4CFA-A231-93745C24029B}" v="13" dt="2026-08-14T07:01:07.013"/>
  </p1510:revLst>
</p1510:revInfo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佈景主題樣式 1 - 輔色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660B408-B3CF-4A94-85FC-2B1E0A45F4A2}" styleName="深色樣式 2 - 輔色 1/輔色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37" autoAdjust="0"/>
    <p:restoredTop sz="94575" autoAdjust="0"/>
  </p:normalViewPr>
  <p:slideViewPr>
    <p:cSldViewPr snapToGrid="0">
      <p:cViewPr varScale="1">
        <p:scale>
          <a:sx n="118" d="100"/>
          <a:sy n="118" d="100"/>
        </p:scale>
        <p:origin x="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n, Yu-Wen Y.W. (TW/361D00)" userId="8b10576d-b2e3-4ca3-9038-d9d599ab5c67" providerId="ADAL" clId="{8ED19943-4311-4A67-802B-7EE6C72CFE8A}"/>
    <pc:docChg chg="undo custSel delSld modSld">
      <pc:chgData name="Lin, Yu-Wen Y.W. (TW/361D00)" userId="8b10576d-b2e3-4ca3-9038-d9d599ab5c67" providerId="ADAL" clId="{8ED19943-4311-4A67-802B-7EE6C72CFE8A}" dt="2026-08-14T07:01:07.013" v="124"/>
      <pc:docMkLst>
        <pc:docMk/>
      </pc:docMkLst>
      <pc:sldChg chg="del">
        <pc:chgData name="Lin, Yu-Wen Y.W. (TW/361D00)" userId="8b10576d-b2e3-4ca3-9038-d9d599ab5c67" providerId="ADAL" clId="{8ED19943-4311-4A67-802B-7EE6C72CFE8A}" dt="2026-08-13T09:45:30.359" v="0" actId="47"/>
        <pc:sldMkLst>
          <pc:docMk/>
          <pc:sldMk cId="592340103" sldId="331"/>
        </pc:sldMkLst>
      </pc:sldChg>
      <pc:sldChg chg="addSp delSp modSp mod">
        <pc:chgData name="Lin, Yu-Wen Y.W. (TW/361D00)" userId="8b10576d-b2e3-4ca3-9038-d9d599ab5c67" providerId="ADAL" clId="{8ED19943-4311-4A67-802B-7EE6C72CFE8A}" dt="2026-08-14T07:01:07.013" v="124"/>
        <pc:sldMkLst>
          <pc:docMk/>
          <pc:sldMk cId="3640574174" sldId="332"/>
        </pc:sldMkLst>
        <pc:spChg chg="del">
          <ac:chgData name="Lin, Yu-Wen Y.W. (TW/361D00)" userId="8b10576d-b2e3-4ca3-9038-d9d599ab5c67" providerId="ADAL" clId="{8ED19943-4311-4A67-802B-7EE6C72CFE8A}" dt="2026-08-13T09:45:32.841" v="1" actId="478"/>
          <ac:spMkLst>
            <pc:docMk/>
            <pc:sldMk cId="3640574174" sldId="332"/>
            <ac:spMk id="2" creationId="{4AF6FBB7-D25C-F0EC-6C52-3BDBA76627D1}"/>
          </ac:spMkLst>
        </pc:spChg>
        <pc:spChg chg="add mod">
          <ac:chgData name="Lin, Yu-Wen Y.W. (TW/361D00)" userId="8b10576d-b2e3-4ca3-9038-d9d599ab5c67" providerId="ADAL" clId="{8ED19943-4311-4A67-802B-7EE6C72CFE8A}" dt="2026-08-13T09:46:45.035" v="31" actId="1076"/>
          <ac:spMkLst>
            <pc:docMk/>
            <pc:sldMk cId="3640574174" sldId="332"/>
            <ac:spMk id="6" creationId="{D151D509-8722-380B-E2AB-2BD0D59C9B10}"/>
          </ac:spMkLst>
        </pc:spChg>
        <pc:spChg chg="mod">
          <ac:chgData name="Lin, Yu-Wen Y.W. (TW/361D00)" userId="8b10576d-b2e3-4ca3-9038-d9d599ab5c67" providerId="ADAL" clId="{8ED19943-4311-4A67-802B-7EE6C72CFE8A}" dt="2026-08-14T06:54:55.160" v="32" actId="1076"/>
          <ac:spMkLst>
            <pc:docMk/>
            <pc:sldMk cId="3640574174" sldId="332"/>
            <ac:spMk id="11" creationId="{06794649-19BB-E945-6100-52C48C63D5CC}"/>
          </ac:spMkLst>
        </pc:spChg>
        <pc:spChg chg="add mod">
          <ac:chgData name="Lin, Yu-Wen Y.W. (TW/361D00)" userId="8b10576d-b2e3-4ca3-9038-d9d599ab5c67" providerId="ADAL" clId="{8ED19943-4311-4A67-802B-7EE6C72CFE8A}" dt="2026-08-13T09:46:45.035" v="31" actId="1076"/>
          <ac:spMkLst>
            <pc:docMk/>
            <pc:sldMk cId="3640574174" sldId="332"/>
            <ac:spMk id="12" creationId="{8B5241F0-038A-3D61-4A60-DC92C07DD000}"/>
          </ac:spMkLst>
        </pc:spChg>
        <pc:spChg chg="mod">
          <ac:chgData name="Lin, Yu-Wen Y.W. (TW/361D00)" userId="8b10576d-b2e3-4ca3-9038-d9d599ab5c67" providerId="ADAL" clId="{8ED19943-4311-4A67-802B-7EE6C72CFE8A}" dt="2026-08-14T07:00:50.423" v="121" actId="1035"/>
          <ac:spMkLst>
            <pc:docMk/>
            <pc:sldMk cId="3640574174" sldId="332"/>
            <ac:spMk id="37" creationId="{8227E725-EE99-A9EB-B932-381DAD71596B}"/>
          </ac:spMkLst>
        </pc:spChg>
        <pc:spChg chg="mod">
          <ac:chgData name="Lin, Yu-Wen Y.W. (TW/361D00)" userId="8b10576d-b2e3-4ca3-9038-d9d599ab5c67" providerId="ADAL" clId="{8ED19943-4311-4A67-802B-7EE6C72CFE8A}" dt="2026-08-14T07:00:50.423" v="121" actId="1035"/>
          <ac:spMkLst>
            <pc:docMk/>
            <pc:sldMk cId="3640574174" sldId="332"/>
            <ac:spMk id="39" creationId="{10BB18CE-7F51-BD10-6A46-279CC62F2057}"/>
          </ac:spMkLst>
        </pc:spChg>
        <pc:spChg chg="mod">
          <ac:chgData name="Lin, Yu-Wen Y.W. (TW/361D00)" userId="8b10576d-b2e3-4ca3-9038-d9d599ab5c67" providerId="ADAL" clId="{8ED19943-4311-4A67-802B-7EE6C72CFE8A}" dt="2026-08-14T07:01:07.013" v="124"/>
          <ac:spMkLst>
            <pc:docMk/>
            <pc:sldMk cId="3640574174" sldId="332"/>
            <ac:spMk id="50" creationId="{C6035157-0B29-2D7C-B586-9F64CC9C57D4}"/>
          </ac:spMkLst>
        </pc:spChg>
        <pc:spChg chg="mod">
          <ac:chgData name="Lin, Yu-Wen Y.W. (TW/361D00)" userId="8b10576d-b2e3-4ca3-9038-d9d599ab5c67" providerId="ADAL" clId="{8ED19943-4311-4A67-802B-7EE6C72CFE8A}" dt="2026-08-14T07:00:50.423" v="121" actId="1035"/>
          <ac:spMkLst>
            <pc:docMk/>
            <pc:sldMk cId="3640574174" sldId="332"/>
            <ac:spMk id="52" creationId="{68299AFA-6117-54F8-C2F1-033DF1B4FD59}"/>
          </ac:spMkLst>
        </pc:spChg>
        <pc:spChg chg="mod topLvl">
          <ac:chgData name="Lin, Yu-Wen Y.W. (TW/361D00)" userId="8b10576d-b2e3-4ca3-9038-d9d599ab5c67" providerId="ADAL" clId="{8ED19943-4311-4A67-802B-7EE6C72CFE8A}" dt="2026-08-13T09:46:45.035" v="31" actId="1076"/>
          <ac:spMkLst>
            <pc:docMk/>
            <pc:sldMk cId="3640574174" sldId="332"/>
            <ac:spMk id="57" creationId="{4253C9E7-B493-B8AD-AD64-DCFEA4BD7785}"/>
          </ac:spMkLst>
        </pc:spChg>
        <pc:spChg chg="del">
          <ac:chgData name="Lin, Yu-Wen Y.W. (TW/361D00)" userId="8b10576d-b2e3-4ca3-9038-d9d599ab5c67" providerId="ADAL" clId="{8ED19943-4311-4A67-802B-7EE6C72CFE8A}" dt="2026-08-13T09:46:23.958" v="20" actId="478"/>
          <ac:spMkLst>
            <pc:docMk/>
            <pc:sldMk cId="3640574174" sldId="332"/>
            <ac:spMk id="59" creationId="{4C55446A-E384-D212-0480-1E1D8E67D910}"/>
          </ac:spMkLst>
        </pc:spChg>
        <pc:spChg chg="del topLvl">
          <ac:chgData name="Lin, Yu-Wen Y.W. (TW/361D00)" userId="8b10576d-b2e3-4ca3-9038-d9d599ab5c67" providerId="ADAL" clId="{8ED19943-4311-4A67-802B-7EE6C72CFE8A}" dt="2026-08-13T09:46:23.958" v="20" actId="478"/>
          <ac:spMkLst>
            <pc:docMk/>
            <pc:sldMk cId="3640574174" sldId="332"/>
            <ac:spMk id="61" creationId="{16D84E88-FC90-126D-1264-DDA2B7277829}"/>
          </ac:spMkLst>
        </pc:spChg>
        <pc:spChg chg="add del">
          <ac:chgData name="Lin, Yu-Wen Y.W. (TW/361D00)" userId="8b10576d-b2e3-4ca3-9038-d9d599ab5c67" providerId="ADAL" clId="{8ED19943-4311-4A67-802B-7EE6C72CFE8A}" dt="2026-08-13T09:46:21.388" v="19" actId="478"/>
          <ac:spMkLst>
            <pc:docMk/>
            <pc:sldMk cId="3640574174" sldId="332"/>
            <ac:spMk id="63" creationId="{CB8F5D80-D61C-DE1E-A902-877F10863CBD}"/>
          </ac:spMkLst>
        </pc:spChg>
        <pc:spChg chg="add del">
          <ac:chgData name="Lin, Yu-Wen Y.W. (TW/361D00)" userId="8b10576d-b2e3-4ca3-9038-d9d599ab5c67" providerId="ADAL" clId="{8ED19943-4311-4A67-802B-7EE6C72CFE8A}" dt="2026-08-13T09:46:21.388" v="19" actId="478"/>
          <ac:spMkLst>
            <pc:docMk/>
            <pc:sldMk cId="3640574174" sldId="332"/>
            <ac:spMk id="65" creationId="{E664B421-727D-5616-7B67-DE9AB76FFF3C}"/>
          </ac:spMkLst>
        </pc:spChg>
        <pc:spChg chg="add del">
          <ac:chgData name="Lin, Yu-Wen Y.W. (TW/361D00)" userId="8b10576d-b2e3-4ca3-9038-d9d599ab5c67" providerId="ADAL" clId="{8ED19943-4311-4A67-802B-7EE6C72CFE8A}" dt="2026-08-13T09:46:21.388" v="19" actId="478"/>
          <ac:spMkLst>
            <pc:docMk/>
            <pc:sldMk cId="3640574174" sldId="332"/>
            <ac:spMk id="67" creationId="{FD51EEB6-2662-46E6-8465-AAB2BF54A660}"/>
          </ac:spMkLst>
        </pc:spChg>
        <pc:spChg chg="mod">
          <ac:chgData name="Lin, Yu-Wen Y.W. (TW/361D00)" userId="8b10576d-b2e3-4ca3-9038-d9d599ab5c67" providerId="ADAL" clId="{8ED19943-4311-4A67-802B-7EE6C72CFE8A}" dt="2026-08-14T07:00:50.423" v="121" actId="1035"/>
          <ac:spMkLst>
            <pc:docMk/>
            <pc:sldMk cId="3640574174" sldId="332"/>
            <ac:spMk id="76" creationId="{681F6F05-8BFD-547D-393B-8160AA54D08E}"/>
          </ac:spMkLst>
        </pc:spChg>
        <pc:grpChg chg="del">
          <ac:chgData name="Lin, Yu-Wen Y.W. (TW/361D00)" userId="8b10576d-b2e3-4ca3-9038-d9d599ab5c67" providerId="ADAL" clId="{8ED19943-4311-4A67-802B-7EE6C72CFE8A}" dt="2026-08-13T09:46:23.958" v="20" actId="478"/>
          <ac:grpSpMkLst>
            <pc:docMk/>
            <pc:sldMk cId="3640574174" sldId="332"/>
            <ac:grpSpMk id="62" creationId="{BB74BD1F-9D9F-93A0-2E46-4E055E8FC3EA}"/>
          </ac:grpSpMkLst>
        </pc:gr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00690B-774C-4A65-A2CE-B8C133A712FE}" type="datetimeFigureOut">
              <a:rPr lang="zh-TW" altLang="en-US" smtClean="0"/>
              <a:t>2026/8/14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13638A-7AFD-4420-9677-FC0053C5C74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3576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07988" y="435548"/>
            <a:ext cx="11376025" cy="460736"/>
          </a:xfrm>
        </p:spPr>
        <p:txBody>
          <a:bodyPr/>
          <a:lstStyle/>
          <a:p>
            <a:r>
              <a:rPr lang="zh-TW" altLang="en-US" dirty="0"/>
              <a:t>按一下以編輯母片標題樣式</a:t>
            </a: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>
          <a:xfrm>
            <a:off x="11784012" y="0"/>
            <a:ext cx="390232" cy="365125"/>
          </a:xfrm>
          <a:prstGeom prst="rect">
            <a:avLst/>
          </a:prstGeom>
        </p:spPr>
        <p:txBody>
          <a:bodyPr/>
          <a:lstStyle>
            <a:lvl1pPr algn="r">
              <a:defRPr sz="1200"/>
            </a:lvl1pPr>
          </a:lstStyle>
          <a:p>
            <a:fld id="{5957A619-8B77-4344-AAC4-ED5728AC9DB1}" type="slidenum">
              <a:rPr lang="zh-TW" altLang="en-US" smtClean="0"/>
              <a:pPr/>
              <a:t>‹#›</a:t>
            </a:fld>
            <a:endParaRPr lang="zh-TW" altLang="en-US" sz="1200" dirty="0"/>
          </a:p>
        </p:txBody>
      </p:sp>
      <p:pic>
        <p:nvPicPr>
          <p:cNvPr id="6" name="Google Shape;25;p21">
            <a:extLst>
              <a:ext uri="{FF2B5EF4-FFF2-40B4-BE49-F238E27FC236}">
                <a16:creationId xmlns:a16="http://schemas.microsoft.com/office/drawing/2014/main" id="{FAF1A882-1E08-29E8-5E6D-33D5C63D703B}"/>
              </a:ext>
            </a:extLst>
          </p:cNvPr>
          <p:cNvPicPr preferRelativeResize="0"/>
          <p:nvPr userDrawn="1"/>
        </p:nvPicPr>
        <p:blipFill rotWithShape="1">
          <a:blip r:embed="rId2">
            <a:alphaModFix/>
          </a:blip>
          <a:srcRect/>
          <a:stretch/>
        </p:blipFill>
        <p:spPr>
          <a:xfrm>
            <a:off x="5897552" y="166027"/>
            <a:ext cx="5872803" cy="18391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7" name="Google Shape;27;p21">
            <a:extLst>
              <a:ext uri="{FF2B5EF4-FFF2-40B4-BE49-F238E27FC236}">
                <a16:creationId xmlns:a16="http://schemas.microsoft.com/office/drawing/2014/main" id="{59FFA15D-F042-BCD7-4BC5-3A6B3E1956F8}"/>
              </a:ext>
            </a:extLst>
          </p:cNvPr>
          <p:cNvCxnSpPr>
            <a:cxnSpLocks/>
          </p:cNvCxnSpPr>
          <p:nvPr userDrawn="1"/>
        </p:nvCxnSpPr>
        <p:spPr>
          <a:xfrm flipH="1">
            <a:off x="4128117" y="6595252"/>
            <a:ext cx="7655897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miter lim="800000"/>
            <a:headEnd type="none" w="sm" len="sm"/>
            <a:tailEnd type="none" w="sm" len="sm"/>
          </a:ln>
        </p:spPr>
      </p:cxnSp>
      <p:cxnSp>
        <p:nvCxnSpPr>
          <p:cNvPr id="8" name="Google Shape;28;p21">
            <a:extLst>
              <a:ext uri="{FF2B5EF4-FFF2-40B4-BE49-F238E27FC236}">
                <a16:creationId xmlns:a16="http://schemas.microsoft.com/office/drawing/2014/main" id="{BC6FE951-7A4A-93C3-46F5-61021504B91E}"/>
              </a:ext>
            </a:extLst>
          </p:cNvPr>
          <p:cNvCxnSpPr>
            <a:cxnSpLocks/>
          </p:cNvCxnSpPr>
          <p:nvPr userDrawn="1"/>
        </p:nvCxnSpPr>
        <p:spPr>
          <a:xfrm flipH="1">
            <a:off x="407987" y="253870"/>
            <a:ext cx="4909972" cy="0"/>
          </a:xfrm>
          <a:prstGeom prst="straightConnector1">
            <a:avLst/>
          </a:prstGeom>
          <a:noFill/>
          <a:ln w="9525" cap="flat" cmpd="sng">
            <a:solidFill>
              <a:srgbClr val="7F7F7F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9" name="文字方塊 8">
            <a:extLst>
              <a:ext uri="{FF2B5EF4-FFF2-40B4-BE49-F238E27FC236}">
                <a16:creationId xmlns:a16="http://schemas.microsoft.com/office/drawing/2014/main" id="{68C906C8-05B3-D11F-689C-97F0D3651A46}"/>
              </a:ext>
            </a:extLst>
          </p:cNvPr>
          <p:cNvSpPr txBox="1"/>
          <p:nvPr userDrawn="1"/>
        </p:nvSpPr>
        <p:spPr>
          <a:xfrm>
            <a:off x="407988" y="6466843"/>
            <a:ext cx="418176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115</a:t>
            </a:r>
            <a:r>
              <a:rPr lang="zh-TW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年</a:t>
            </a:r>
            <a:r>
              <a:rPr lang="en-US" altLang="zh-TW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Buying Power </a:t>
            </a:r>
            <a:r>
              <a:rPr lang="zh-TW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社會創新產品及服務採購獎勵機制</a:t>
            </a:r>
            <a:r>
              <a:rPr lang="en-US" altLang="zh-TW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 | </a:t>
            </a:r>
            <a:r>
              <a:rPr lang="zh-TW" altLang="en-US" sz="900" b="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  <a:ea typeface="+mn-ea"/>
              </a:rPr>
              <a:t>特別獎申請</a:t>
            </a:r>
          </a:p>
        </p:txBody>
      </p:sp>
    </p:spTree>
    <p:extLst>
      <p:ext uri="{BB962C8B-B14F-4D97-AF65-F5344CB8AC3E}">
        <p14:creationId xmlns:p14="http://schemas.microsoft.com/office/powerpoint/2010/main" val="131043887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57" userDrawn="1">
          <p15:clr>
            <a:srgbClr val="FBAE40"/>
          </p15:clr>
        </p15:guide>
        <p15:guide id="2" pos="7423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457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2202196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8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4" userDrawn="1">
          <p15:clr>
            <a:srgbClr val="F26B43"/>
          </p15:clr>
        </p15:guide>
        <p15:guide id="2" orient="horz" pos="415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n.org/sustainabledevelopment/news/communications-material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3E5910-F08D-1F95-2867-8CD9B04949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標題 6">
            <a:extLst>
              <a:ext uri="{FF2B5EF4-FFF2-40B4-BE49-F238E27FC236}">
                <a16:creationId xmlns:a16="http://schemas.microsoft.com/office/drawing/2014/main" id="{C7656469-293F-7144-F9C0-884E33B1EC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t">
            <a:normAutofit fontScale="90000"/>
          </a:bodyPr>
          <a:lstStyle/>
          <a:p>
            <a:r>
              <a:rPr lang="zh-TW" altLang="en-US" dirty="0"/>
              <a:t>申請組別 </a:t>
            </a:r>
            <a:r>
              <a:rPr lang="en-US" altLang="zh-TW" dirty="0"/>
              <a:t>–</a:t>
            </a:r>
            <a:r>
              <a:rPr lang="zh-TW" altLang="en-US" dirty="0"/>
              <a:t> 企業完整名稱</a:t>
            </a:r>
            <a:br>
              <a:rPr lang="zh-TW" altLang="en-US" dirty="0"/>
            </a:br>
            <a:r>
              <a:rPr lang="zh-TW" altLang="en-US" dirty="0"/>
              <a:t>兩句話說明專案的合作重點，兩句話說明專案的合作重點</a:t>
            </a:r>
          </a:p>
        </p:txBody>
      </p:sp>
      <p:sp>
        <p:nvSpPr>
          <p:cNvPr id="3" name="投影片編號版面配置區 2">
            <a:extLst>
              <a:ext uri="{FF2B5EF4-FFF2-40B4-BE49-F238E27FC236}">
                <a16:creationId xmlns:a16="http://schemas.microsoft.com/office/drawing/2014/main" id="{E7DD3338-84A3-55CA-DC46-335C17B00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57A619-8B77-4344-AAC4-ED5728AC9DB1}" type="slidenum">
              <a:rPr lang="zh-TW" altLang="en-US" smtClean="0"/>
              <a:t>1</a:t>
            </a:fld>
            <a:endParaRPr lang="zh-TW" altLang="en-US"/>
          </a:p>
        </p:txBody>
      </p:sp>
      <p:sp>
        <p:nvSpPr>
          <p:cNvPr id="37" name="文字方塊 36">
            <a:extLst>
              <a:ext uri="{FF2B5EF4-FFF2-40B4-BE49-F238E27FC236}">
                <a16:creationId xmlns:a16="http://schemas.microsoft.com/office/drawing/2014/main" id="{8227E725-EE99-A9EB-B932-381DAD71596B}"/>
              </a:ext>
            </a:extLst>
          </p:cNvPr>
          <p:cNvSpPr txBox="1"/>
          <p:nvPr/>
        </p:nvSpPr>
        <p:spPr>
          <a:xfrm>
            <a:off x="4139540" y="2994390"/>
            <a:ext cx="3743589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zh-TW" altLang="en-US" sz="1700" b="1" dirty="0">
                <a:latin typeface="Microsoft JhengHei"/>
                <a:ea typeface="Microsoft JhengHei"/>
              </a:rPr>
              <a:t>合作模式之社會影響力</a:t>
            </a:r>
            <a:endParaRPr lang="zh-TW" altLang="zh-TW" sz="1700" b="1" dirty="0">
              <a:latin typeface="Microsoft JhengHei"/>
              <a:ea typeface="Microsoft JhengHei"/>
            </a:endParaRPr>
          </a:p>
        </p:txBody>
      </p:sp>
      <p:sp>
        <p:nvSpPr>
          <p:cNvPr id="39" name="文字方塊 38">
            <a:extLst>
              <a:ext uri="{FF2B5EF4-FFF2-40B4-BE49-F238E27FC236}">
                <a16:creationId xmlns:a16="http://schemas.microsoft.com/office/drawing/2014/main" id="{10BB18CE-7F51-BD10-6A46-279CC62F2057}"/>
              </a:ext>
            </a:extLst>
          </p:cNvPr>
          <p:cNvSpPr txBox="1"/>
          <p:nvPr/>
        </p:nvSpPr>
        <p:spPr>
          <a:xfrm>
            <a:off x="4139541" y="3368737"/>
            <a:ext cx="392391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TW" altLang="en-US" sz="1200" dirty="0"/>
              <a:t>應連結聯合國永續發展目標（</a:t>
            </a:r>
            <a:r>
              <a:rPr lang="en-US" altLang="zh-TW" sz="1200" dirty="0"/>
              <a:t>SDGs</a:t>
            </a:r>
            <a:r>
              <a:rPr lang="zh-TW" altLang="en-US" sz="1200" dirty="0"/>
              <a:t>），建議呈現 </a:t>
            </a:r>
            <a:r>
              <a:rPr lang="en-US" altLang="zh-TW" sz="1200" dirty="0"/>
              <a:t>Outcome</a:t>
            </a:r>
            <a:r>
              <a:rPr lang="zh-TW" altLang="en-US" sz="1200" dirty="0"/>
              <a:t>（成果）及 </a:t>
            </a:r>
            <a:r>
              <a:rPr lang="en-US" altLang="zh-TW" sz="1200" dirty="0"/>
              <a:t>Impact</a:t>
            </a:r>
            <a:r>
              <a:rPr lang="zh-TW" altLang="en-US" sz="1200" dirty="0"/>
              <a:t>（影響）層級成果，例如受益人數、行為改變比例、收入成長、就業創造、資源節省、碳排減量、認知或認同提升等具體量化指標，避免僅說明活動辦理、產品導入或服務提供情形。範例：</a:t>
            </a:r>
            <a:endParaRPr lang="en-US" altLang="zh-TW" sz="1200" dirty="0"/>
          </a:p>
          <a:p>
            <a:pPr marL="176213" indent="-176213">
              <a:buFont typeface="+mj-lt"/>
              <a:buAutoNum type="arabicPeriod"/>
            </a:pPr>
            <a:r>
              <a:rPr lang="zh-TW" altLang="en-US" sz="1200" dirty="0"/>
              <a:t>提升</a:t>
            </a:r>
            <a:r>
              <a:rPr lang="en-US" altLang="zh-TW" sz="1200" dirty="0"/>
              <a:t>90%</a:t>
            </a:r>
            <a:r>
              <a:rPr lang="zh-TW" altLang="en-US" sz="1200" dirty="0"/>
              <a:t>受益者之生活便利性與社會參與機會。（</a:t>
            </a:r>
            <a:r>
              <a:rPr lang="en-US" altLang="zh-TW" sz="1200" dirty="0"/>
              <a:t>SDG 10</a:t>
            </a:r>
            <a:r>
              <a:rPr lang="zh-TW" altLang="en-US" sz="1200" dirty="0"/>
              <a:t>）</a:t>
            </a:r>
            <a:endParaRPr lang="en-US" altLang="zh-TW" sz="1200" dirty="0"/>
          </a:p>
          <a:p>
            <a:pPr marL="176213" indent="-176213">
              <a:buFont typeface="+mj-lt"/>
              <a:buAutoNum type="arabicPeriod"/>
            </a:pPr>
            <a:r>
              <a:rPr lang="zh-TW" altLang="en-US" sz="1200" dirty="0"/>
              <a:t>創造 超過</a:t>
            </a:r>
            <a:r>
              <a:rPr lang="en-US" altLang="zh-TW" sz="1200" dirty="0"/>
              <a:t>100</a:t>
            </a:r>
            <a:r>
              <a:rPr lang="zh-TW" altLang="en-US" sz="1200" dirty="0"/>
              <a:t>項商業合作機會，提升組織自主營運能力。（</a:t>
            </a:r>
            <a:r>
              <a:rPr lang="en-US" altLang="zh-TW" sz="1200" dirty="0"/>
              <a:t>SDG 8</a:t>
            </a:r>
            <a:r>
              <a:rPr lang="zh-TW" altLang="en-US" sz="1200" dirty="0"/>
              <a:t>）</a:t>
            </a:r>
            <a:endParaRPr lang="en-US" altLang="zh-TW" sz="1200" dirty="0"/>
          </a:p>
          <a:p>
            <a:pPr marL="176213" indent="-176213">
              <a:buFont typeface="+mj-lt"/>
              <a:buAutoNum type="arabicPeriod"/>
            </a:pPr>
            <a:r>
              <a:rPr lang="zh-TW" altLang="en-US" sz="1200" dirty="0"/>
              <a:t>減少 </a:t>
            </a:r>
            <a:r>
              <a:rPr lang="en-US" altLang="zh-TW" sz="1200" dirty="0"/>
              <a:t>490</a:t>
            </a:r>
            <a:r>
              <a:rPr lang="zh-TW" altLang="en-US" sz="1200" dirty="0"/>
              <a:t>公噸二氧化碳排放，促進資源循環利用。（</a:t>
            </a:r>
            <a:r>
              <a:rPr lang="en-US" altLang="zh-TW" sz="1200" dirty="0"/>
              <a:t>SDG 13</a:t>
            </a:r>
            <a:r>
              <a:rPr lang="zh-TW" altLang="en-US" sz="1200" dirty="0"/>
              <a:t>）</a:t>
            </a:r>
            <a:endParaRPr lang="en-US" altLang="zh-TW" sz="1200" dirty="0"/>
          </a:p>
          <a:p>
            <a:pPr marL="176213" indent="-176213">
              <a:buFont typeface="+mj-lt"/>
              <a:buAutoNum type="arabicPeriod"/>
            </a:pPr>
            <a:r>
              <a:rPr lang="zh-TW" altLang="en-US" sz="1200" dirty="0"/>
              <a:t>創造 每投入</a:t>
            </a:r>
            <a:r>
              <a:rPr lang="en-US" altLang="zh-TW" sz="1200" dirty="0"/>
              <a:t>1</a:t>
            </a:r>
            <a:r>
              <a:rPr lang="zh-TW" altLang="en-US" sz="1200" dirty="0"/>
              <a:t>元產生</a:t>
            </a:r>
            <a:r>
              <a:rPr lang="en-US" altLang="zh-TW" sz="1200" dirty="0"/>
              <a:t>9.76</a:t>
            </a:r>
            <a:r>
              <a:rPr lang="zh-TW" altLang="en-US" sz="1200" dirty="0"/>
              <a:t>元社會價值，提升健康服務可近性。（</a:t>
            </a:r>
            <a:r>
              <a:rPr lang="en-US" altLang="zh-TW" sz="1200" dirty="0"/>
              <a:t>SDG 3</a:t>
            </a:r>
            <a:r>
              <a:rPr lang="zh-TW" altLang="en-US" sz="1200" dirty="0"/>
              <a:t>）</a:t>
            </a:r>
            <a:endParaRPr lang="en-US" altLang="zh-TW" sz="1200" dirty="0"/>
          </a:p>
          <a:p>
            <a:pPr marL="176213" indent="-176213">
              <a:buFont typeface="+mj-lt"/>
              <a:buAutoNum type="arabicPeriod"/>
            </a:pPr>
            <a:r>
              <a:rPr lang="zh-TW" altLang="en-US" sz="1200" dirty="0"/>
              <a:t>建立 跨部門合作與資源共享機制，促進社會創新解方規模化發展，擴大社會影響力及受益範圍。（</a:t>
            </a:r>
            <a:r>
              <a:rPr lang="en-US" altLang="zh-TW" sz="1200" dirty="0"/>
              <a:t>SDG 17</a:t>
            </a:r>
            <a:r>
              <a:rPr lang="zh-TW" altLang="en-US" sz="1200" dirty="0"/>
              <a:t>）</a:t>
            </a:r>
          </a:p>
        </p:txBody>
      </p:sp>
      <p:grpSp>
        <p:nvGrpSpPr>
          <p:cNvPr id="77" name="群組 76">
            <a:extLst>
              <a:ext uri="{FF2B5EF4-FFF2-40B4-BE49-F238E27FC236}">
                <a16:creationId xmlns:a16="http://schemas.microsoft.com/office/drawing/2014/main" id="{9B104CBC-636B-9F47-5AE8-7866D00C7A3F}"/>
              </a:ext>
            </a:extLst>
          </p:cNvPr>
          <p:cNvGrpSpPr/>
          <p:nvPr/>
        </p:nvGrpSpPr>
        <p:grpSpPr>
          <a:xfrm>
            <a:off x="8319046" y="1493430"/>
            <a:ext cx="3464966" cy="4929022"/>
            <a:chOff x="8220635" y="1505221"/>
            <a:chExt cx="3464966" cy="4858173"/>
          </a:xfrm>
        </p:grpSpPr>
        <p:sp>
          <p:nvSpPr>
            <p:cNvPr id="41" name="矩形 40">
              <a:extLst>
                <a:ext uri="{FF2B5EF4-FFF2-40B4-BE49-F238E27FC236}">
                  <a16:creationId xmlns:a16="http://schemas.microsoft.com/office/drawing/2014/main" id="{ADB53267-3F2E-6E47-52C3-1DB4F3E66664}"/>
                </a:ext>
              </a:extLst>
            </p:cNvPr>
            <p:cNvSpPr/>
            <p:nvPr/>
          </p:nvSpPr>
          <p:spPr>
            <a:xfrm>
              <a:off x="8220635" y="1505221"/>
              <a:ext cx="3464966" cy="23807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dirty="0">
                  <a:solidFill>
                    <a:schemeClr val="tx1"/>
                  </a:solidFill>
                </a:rPr>
                <a:t>清晰之專案照片</a:t>
              </a:r>
              <a:endParaRPr lang="en-US" altLang="zh-TW" sz="1400" dirty="0">
                <a:solidFill>
                  <a:schemeClr val="tx1"/>
                </a:solidFill>
              </a:endParaRPr>
            </a:p>
          </p:txBody>
        </p:sp>
        <p:sp>
          <p:nvSpPr>
            <p:cNvPr id="43" name="矩形 42">
              <a:extLst>
                <a:ext uri="{FF2B5EF4-FFF2-40B4-BE49-F238E27FC236}">
                  <a16:creationId xmlns:a16="http://schemas.microsoft.com/office/drawing/2014/main" id="{A1209A53-E1B8-FD3F-CEA6-9B490D816D1A}"/>
                </a:ext>
              </a:extLst>
            </p:cNvPr>
            <p:cNvSpPr/>
            <p:nvPr/>
          </p:nvSpPr>
          <p:spPr>
            <a:xfrm>
              <a:off x="8220635" y="3982682"/>
              <a:ext cx="3464966" cy="2380712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dirty="0">
                  <a:solidFill>
                    <a:schemeClr val="tx1"/>
                  </a:solidFill>
                </a:rPr>
                <a:t>清晰之專案照片</a:t>
              </a:r>
              <a:endParaRPr lang="en-US" altLang="zh-TW" sz="1400" dirty="0">
                <a:solidFill>
                  <a:schemeClr val="tx1"/>
                </a:solidFill>
              </a:endParaRPr>
            </a:p>
          </p:txBody>
        </p:sp>
      </p:grpSp>
      <p:sp>
        <p:nvSpPr>
          <p:cNvPr id="47" name="文字方塊 46">
            <a:extLst>
              <a:ext uri="{FF2B5EF4-FFF2-40B4-BE49-F238E27FC236}">
                <a16:creationId xmlns:a16="http://schemas.microsoft.com/office/drawing/2014/main" id="{B72B4D41-7B6D-095F-B9A4-ECC98DEF1AF3}"/>
              </a:ext>
            </a:extLst>
          </p:cNvPr>
          <p:cNvSpPr txBox="1"/>
          <p:nvPr/>
        </p:nvSpPr>
        <p:spPr>
          <a:xfrm>
            <a:off x="494246" y="5449606"/>
            <a:ext cx="3508263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zh-TW" altLang="en-US" sz="1700" b="1" dirty="0">
                <a:latin typeface="Microsoft JhengHei"/>
                <a:ea typeface="Microsoft JhengHei"/>
              </a:rPr>
              <a:t>專案金額規模</a:t>
            </a:r>
            <a:endParaRPr lang="zh-TW" altLang="zh-TW" sz="1700" b="1" dirty="0">
              <a:latin typeface="Microsoft JhengHei"/>
              <a:ea typeface="Microsoft JhengHei"/>
            </a:endParaRPr>
          </a:p>
        </p:txBody>
      </p:sp>
      <p:sp>
        <p:nvSpPr>
          <p:cNvPr id="50" name="文字方塊 49">
            <a:extLst>
              <a:ext uri="{FF2B5EF4-FFF2-40B4-BE49-F238E27FC236}">
                <a16:creationId xmlns:a16="http://schemas.microsoft.com/office/drawing/2014/main" id="{C6035157-0B29-2D7C-B586-9F64CC9C57D4}"/>
              </a:ext>
            </a:extLst>
          </p:cNvPr>
          <p:cNvSpPr txBox="1"/>
          <p:nvPr/>
        </p:nvSpPr>
        <p:spPr>
          <a:xfrm>
            <a:off x="494246" y="5803549"/>
            <a:ext cx="34649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200" dirty="0"/>
              <a:t>專案期間：</a:t>
            </a:r>
            <a:r>
              <a:rPr lang="en-US" altLang="zh-TW" sz="1200" dirty="0"/>
              <a:t>115</a:t>
            </a:r>
            <a:r>
              <a:rPr lang="zh-TW" altLang="en-US" sz="1200" dirty="0"/>
              <a:t>年</a:t>
            </a:r>
            <a:r>
              <a:rPr lang="en-US" altLang="zh-TW" sz="1200" dirty="0"/>
              <a:t>1</a:t>
            </a:r>
            <a:r>
              <a:rPr lang="zh-TW" altLang="en-US" sz="1200" dirty="0"/>
              <a:t>月</a:t>
            </a:r>
            <a:r>
              <a:rPr lang="en-US" altLang="zh-TW" sz="1200" dirty="0"/>
              <a:t>1</a:t>
            </a:r>
            <a:r>
              <a:rPr lang="zh-TW" altLang="en-US" sz="1200" dirty="0"/>
              <a:t>日至今</a:t>
            </a:r>
          </a:p>
          <a:p>
            <a:r>
              <a:rPr lang="zh-TW" altLang="en-US" sz="1200" dirty="0"/>
              <a:t>投入之預算：</a:t>
            </a:r>
            <a:r>
              <a:rPr lang="en-US" altLang="zh-TW" sz="1200" dirty="0"/>
              <a:t>$ </a:t>
            </a:r>
            <a:r>
              <a:rPr lang="en-US" altLang="zh-TW" sz="1200" dirty="0" err="1"/>
              <a:t>x,xxx,xxx</a:t>
            </a:r>
            <a:r>
              <a:rPr lang="zh-TW" altLang="en-US" sz="1200" dirty="0"/>
              <a:t>元整 </a:t>
            </a:r>
          </a:p>
        </p:txBody>
      </p:sp>
      <p:sp>
        <p:nvSpPr>
          <p:cNvPr id="52" name="文字方塊 51">
            <a:extLst>
              <a:ext uri="{FF2B5EF4-FFF2-40B4-BE49-F238E27FC236}">
                <a16:creationId xmlns:a16="http://schemas.microsoft.com/office/drawing/2014/main" id="{68299AFA-6117-54F8-C2F1-033DF1B4FD59}"/>
              </a:ext>
            </a:extLst>
          </p:cNvPr>
          <p:cNvSpPr txBox="1"/>
          <p:nvPr/>
        </p:nvSpPr>
        <p:spPr>
          <a:xfrm>
            <a:off x="494443" y="2994390"/>
            <a:ext cx="3048000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zh-TW" altLang="en-US" sz="1700" b="1" dirty="0">
                <a:latin typeface="Microsoft JhengHei"/>
                <a:ea typeface="Microsoft JhengHei"/>
              </a:rPr>
              <a:t>合作模式創新性</a:t>
            </a:r>
            <a:endParaRPr lang="zh-TW" altLang="zh-TW" sz="1700" b="1" dirty="0">
              <a:latin typeface="Microsoft JhengHei"/>
              <a:ea typeface="Microsoft JhengHei"/>
            </a:endParaRPr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id="{4253C9E7-B493-B8AD-AD64-DCFEA4BD7785}"/>
              </a:ext>
            </a:extLst>
          </p:cNvPr>
          <p:cNvSpPr/>
          <p:nvPr/>
        </p:nvSpPr>
        <p:spPr>
          <a:xfrm>
            <a:off x="9592532" y="586988"/>
            <a:ext cx="618591" cy="61859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/>
              <a:t>SDGs</a:t>
            </a:r>
          </a:p>
          <a:p>
            <a:pPr algn="ctr"/>
            <a:r>
              <a:rPr lang="en-US" altLang="zh-TW" sz="1200" dirty="0"/>
              <a:t>logo</a:t>
            </a:r>
            <a:endParaRPr lang="zh-TW" altLang="en-US" sz="1200" dirty="0"/>
          </a:p>
        </p:txBody>
      </p:sp>
      <p:sp>
        <p:nvSpPr>
          <p:cNvPr id="69" name="文字方塊 68">
            <a:extLst>
              <a:ext uri="{FF2B5EF4-FFF2-40B4-BE49-F238E27FC236}">
                <a16:creationId xmlns:a16="http://schemas.microsoft.com/office/drawing/2014/main" id="{9B20C14C-DBEE-180E-6002-07C7E7024EC7}"/>
              </a:ext>
            </a:extLst>
          </p:cNvPr>
          <p:cNvSpPr txBox="1"/>
          <p:nvPr/>
        </p:nvSpPr>
        <p:spPr>
          <a:xfrm>
            <a:off x="4139540" y="1658031"/>
            <a:ext cx="3290852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zh-TW" altLang="en-US" sz="1700" b="1" dirty="0">
                <a:latin typeface="Microsoft JhengHei"/>
                <a:ea typeface="Microsoft JhengHei"/>
              </a:rPr>
              <a:t>合作模式之重大性</a:t>
            </a:r>
            <a:endParaRPr lang="zh-TW" altLang="zh-TW" sz="1700" b="1" dirty="0">
              <a:latin typeface="Microsoft JhengHei"/>
              <a:ea typeface="Microsoft JhengHei"/>
            </a:endParaRPr>
          </a:p>
        </p:txBody>
      </p:sp>
      <p:sp>
        <p:nvSpPr>
          <p:cNvPr id="71" name="文字方塊 70">
            <a:extLst>
              <a:ext uri="{FF2B5EF4-FFF2-40B4-BE49-F238E27FC236}">
                <a16:creationId xmlns:a16="http://schemas.microsoft.com/office/drawing/2014/main" id="{95B15784-89E9-F754-947F-91043257DA91}"/>
              </a:ext>
            </a:extLst>
          </p:cNvPr>
          <p:cNvSpPr txBox="1"/>
          <p:nvPr/>
        </p:nvSpPr>
        <p:spPr>
          <a:xfrm>
            <a:off x="4149968" y="2011974"/>
            <a:ext cx="38754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/>
              <a:t>100</a:t>
            </a:r>
            <a:r>
              <a:rPr lang="zh-TW" altLang="en-US" sz="1200" dirty="0"/>
              <a:t>字內。</a:t>
            </a:r>
          </a:p>
          <a:p>
            <a:r>
              <a:rPr lang="zh-TW" altLang="en-US" sz="1200" dirty="0"/>
              <a:t>請說明合作模式之重大性（本業連結性），此合作如何與企業創立主軸／本業有明確關聯。</a:t>
            </a:r>
            <a:endParaRPr lang="en-US" altLang="zh-TW" sz="1200" dirty="0"/>
          </a:p>
        </p:txBody>
      </p:sp>
      <p:sp>
        <p:nvSpPr>
          <p:cNvPr id="76" name="文字方塊 75">
            <a:extLst>
              <a:ext uri="{FF2B5EF4-FFF2-40B4-BE49-F238E27FC236}">
                <a16:creationId xmlns:a16="http://schemas.microsoft.com/office/drawing/2014/main" id="{681F6F05-8BFD-547D-393B-8160AA54D08E}"/>
              </a:ext>
            </a:extLst>
          </p:cNvPr>
          <p:cNvSpPr txBox="1"/>
          <p:nvPr/>
        </p:nvSpPr>
        <p:spPr>
          <a:xfrm>
            <a:off x="494246" y="3368737"/>
            <a:ext cx="34649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200" dirty="0"/>
              <a:t>150</a:t>
            </a:r>
            <a:r>
              <a:rPr lang="zh-TW" altLang="en-US" sz="1200" dirty="0"/>
              <a:t>字內。</a:t>
            </a:r>
            <a:endParaRPr lang="en-US" altLang="zh-TW" sz="1200" dirty="0"/>
          </a:p>
          <a:p>
            <a:r>
              <a:rPr lang="zh-TW" altLang="en-US" sz="1200" dirty="0"/>
              <a:t>請說明本合作模式相較於一般作法</a:t>
            </a:r>
            <a:r>
              <a:rPr lang="en-US" altLang="zh-TW" sz="1200" dirty="0"/>
              <a:t>(BAU)</a:t>
            </a:r>
            <a:r>
              <a:rPr lang="zh-TW" altLang="en-US" sz="1200" dirty="0"/>
              <a:t>之創新性為何，以及如何透過社創解方、跨域合作、科技應用或新商業模式等方式回應特定社會或環境議題。</a:t>
            </a:r>
            <a:endParaRPr lang="en-US" altLang="zh-TW" sz="1200" dirty="0"/>
          </a:p>
          <a:p>
            <a:endParaRPr lang="en-US" altLang="zh-TW" sz="1200" dirty="0"/>
          </a:p>
          <a:p>
            <a:r>
              <a:rPr lang="zh-TW" altLang="en-US" sz="1200" dirty="0"/>
              <a:t>若為延續性專案，請說明與前一年度相比之優化內容及亮點成果差異（建議以具體數字呈現）。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59EC6BAC-A279-69D9-EBAC-84AEAB1DCF53}"/>
              </a:ext>
            </a:extLst>
          </p:cNvPr>
          <p:cNvSpPr txBox="1"/>
          <p:nvPr/>
        </p:nvSpPr>
        <p:spPr>
          <a:xfrm>
            <a:off x="506596" y="1662551"/>
            <a:ext cx="1178929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zh-TW" altLang="en-US" sz="1700" b="1" dirty="0">
                <a:latin typeface="Microsoft JhengHei"/>
                <a:ea typeface="Microsoft JhengHei"/>
              </a:rPr>
              <a:t>申請企業</a:t>
            </a:r>
            <a:endParaRPr lang="zh-TW" altLang="zh-TW" sz="1700" b="1" dirty="0">
              <a:latin typeface="Microsoft JhengHei"/>
              <a:ea typeface="Microsoft JhengHei"/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06794649-19BB-E945-6100-52C48C63D5CC}"/>
              </a:ext>
            </a:extLst>
          </p:cNvPr>
          <p:cNvSpPr txBox="1"/>
          <p:nvPr/>
        </p:nvSpPr>
        <p:spPr>
          <a:xfrm>
            <a:off x="494246" y="2304362"/>
            <a:ext cx="1178929" cy="353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zh-TW" altLang="en-US" sz="1700" b="1" dirty="0">
                <a:latin typeface="Microsoft JhengHei"/>
                <a:ea typeface="Microsoft JhengHei"/>
              </a:rPr>
              <a:t>合作對象</a:t>
            </a:r>
            <a:endParaRPr lang="zh-TW" altLang="zh-TW" sz="1700" b="1" dirty="0">
              <a:latin typeface="Microsoft JhengHei"/>
              <a:ea typeface="Microsoft JhengHei"/>
            </a:endParaRPr>
          </a:p>
        </p:txBody>
      </p:sp>
      <p:grpSp>
        <p:nvGrpSpPr>
          <p:cNvPr id="14" name="群組 13">
            <a:extLst>
              <a:ext uri="{FF2B5EF4-FFF2-40B4-BE49-F238E27FC236}">
                <a16:creationId xmlns:a16="http://schemas.microsoft.com/office/drawing/2014/main" id="{A4414D27-6B4C-E591-63A3-9411362F076A}"/>
              </a:ext>
            </a:extLst>
          </p:cNvPr>
          <p:cNvGrpSpPr/>
          <p:nvPr/>
        </p:nvGrpSpPr>
        <p:grpSpPr>
          <a:xfrm>
            <a:off x="1636869" y="1472189"/>
            <a:ext cx="2139822" cy="1324892"/>
            <a:chOff x="1819390" y="1472189"/>
            <a:chExt cx="1632588" cy="1557968"/>
          </a:xfrm>
        </p:grpSpPr>
        <p:sp>
          <p:nvSpPr>
            <p:cNvPr id="7" name="矩形 6">
              <a:extLst>
                <a:ext uri="{FF2B5EF4-FFF2-40B4-BE49-F238E27FC236}">
                  <a16:creationId xmlns:a16="http://schemas.microsoft.com/office/drawing/2014/main" id="{220345E1-C242-677C-8B15-225FBB45137A}"/>
                </a:ext>
              </a:extLst>
            </p:cNvPr>
            <p:cNvSpPr/>
            <p:nvPr/>
          </p:nvSpPr>
          <p:spPr>
            <a:xfrm>
              <a:off x="1819390" y="1472189"/>
              <a:ext cx="1632588" cy="73466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dirty="0">
                  <a:solidFill>
                    <a:schemeClr val="tx1"/>
                  </a:solidFill>
                </a:rPr>
                <a:t>企業</a:t>
              </a:r>
              <a:r>
                <a:rPr lang="en-US" altLang="zh-TW" sz="1400" dirty="0">
                  <a:solidFill>
                    <a:schemeClr val="tx1"/>
                  </a:solidFill>
                </a:rPr>
                <a:t>LOGO</a:t>
              </a:r>
            </a:p>
          </p:txBody>
        </p:sp>
        <p:sp>
          <p:nvSpPr>
            <p:cNvPr id="13" name="矩形 12">
              <a:extLst>
                <a:ext uri="{FF2B5EF4-FFF2-40B4-BE49-F238E27FC236}">
                  <a16:creationId xmlns:a16="http://schemas.microsoft.com/office/drawing/2014/main" id="{CC4D6251-C781-E86F-D46A-EA6B89953351}"/>
                </a:ext>
              </a:extLst>
            </p:cNvPr>
            <p:cNvSpPr/>
            <p:nvPr/>
          </p:nvSpPr>
          <p:spPr>
            <a:xfrm>
              <a:off x="1819390" y="2295492"/>
              <a:ext cx="1632588" cy="73466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TW" altLang="en-US" sz="1400" dirty="0">
                  <a:solidFill>
                    <a:schemeClr val="tx1"/>
                  </a:solidFill>
                </a:rPr>
                <a:t>社創</a:t>
              </a:r>
              <a:r>
                <a:rPr lang="en-US" altLang="zh-TW" sz="1400" dirty="0">
                  <a:solidFill>
                    <a:schemeClr val="tx1"/>
                  </a:solidFill>
                </a:rPr>
                <a:t>LOGO</a:t>
              </a:r>
            </a:p>
          </p:txBody>
        </p:sp>
      </p:grpSp>
      <p:sp>
        <p:nvSpPr>
          <p:cNvPr id="5" name="文字方塊 4">
            <a:extLst>
              <a:ext uri="{FF2B5EF4-FFF2-40B4-BE49-F238E27FC236}">
                <a16:creationId xmlns:a16="http://schemas.microsoft.com/office/drawing/2014/main" id="{02B64236-2313-2598-D6B7-6CB3F65375C1}"/>
              </a:ext>
            </a:extLst>
          </p:cNvPr>
          <p:cNvSpPr txBox="1"/>
          <p:nvPr/>
        </p:nvSpPr>
        <p:spPr>
          <a:xfrm>
            <a:off x="12219929" y="543741"/>
            <a:ext cx="184705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1050" dirty="0"/>
              <a:t>LOGO</a:t>
            </a:r>
            <a:r>
              <a:rPr lang="zh-TW" altLang="en-US" sz="1050" dirty="0"/>
              <a:t>下載連結</a:t>
            </a:r>
            <a:r>
              <a:rPr lang="en-US" altLang="zh-TW" sz="1050" dirty="0"/>
              <a:t>:</a:t>
            </a:r>
            <a:r>
              <a:rPr lang="zh-TW" altLang="en-US" sz="1050" dirty="0"/>
              <a:t> </a:t>
            </a:r>
            <a:r>
              <a:rPr lang="en-US" altLang="zh-TW" sz="1050" dirty="0">
                <a:hlinkClick r:id="rId2"/>
              </a:rPr>
              <a:t>https://www.un.org/sustainabledevelopment/news/communications-material/</a:t>
            </a:r>
            <a:endParaRPr lang="en-US" altLang="zh-TW" sz="1050" dirty="0"/>
          </a:p>
          <a:p>
            <a:endParaRPr lang="en-US" altLang="zh-TW" sz="1050" dirty="0"/>
          </a:p>
          <a:p>
            <a:endParaRPr lang="en-US" altLang="zh-TW" sz="1050" dirty="0"/>
          </a:p>
          <a:p>
            <a:endParaRPr lang="en-US" altLang="zh-TW" sz="1050" dirty="0"/>
          </a:p>
          <a:p>
            <a:endParaRPr lang="zh-TW" altLang="en-US" sz="1050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151D509-8722-380B-E2AB-2BD0D59C9B10}"/>
              </a:ext>
            </a:extLst>
          </p:cNvPr>
          <p:cNvSpPr/>
          <p:nvPr/>
        </p:nvSpPr>
        <p:spPr>
          <a:xfrm>
            <a:off x="10384237" y="586987"/>
            <a:ext cx="618591" cy="61859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/>
              <a:t>SDGs</a:t>
            </a:r>
          </a:p>
          <a:p>
            <a:pPr algn="ctr"/>
            <a:r>
              <a:rPr lang="en-US" altLang="zh-TW" sz="1200" dirty="0"/>
              <a:t>logo</a:t>
            </a:r>
            <a:endParaRPr lang="zh-TW" altLang="en-US" sz="1200" dirty="0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8B5241F0-038A-3D61-4A60-DC92C07DD000}"/>
              </a:ext>
            </a:extLst>
          </p:cNvPr>
          <p:cNvSpPr/>
          <p:nvPr/>
        </p:nvSpPr>
        <p:spPr>
          <a:xfrm>
            <a:off x="11165421" y="586224"/>
            <a:ext cx="618591" cy="618591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TW" sz="1200" dirty="0"/>
              <a:t>SDGs</a:t>
            </a:r>
          </a:p>
          <a:p>
            <a:pPr algn="ctr"/>
            <a:r>
              <a:rPr lang="en-US" altLang="zh-TW" sz="1200" dirty="0"/>
              <a:t>logo</a:t>
            </a:r>
            <a:endParaRPr lang="zh-TW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6405741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D2D4DAC89DB664B846059548F7CBC87" ma:contentTypeVersion="15" ma:contentTypeDescription="Create a new document." ma:contentTypeScope="" ma:versionID="4aa7cd1e3e9f5b1093dd95c23d9f2c19">
  <xsd:schema xmlns:xsd="http://www.w3.org/2001/XMLSchema" xmlns:xs="http://www.w3.org/2001/XMLSchema" xmlns:p="http://schemas.microsoft.com/office/2006/metadata/properties" xmlns:ns2="7be52822-3ed3-44bd-9415-4431e0facb7c" xmlns:ns3="4243d5be-521d-4052-81ca-f0f31ea6f2da" targetNamespace="http://schemas.microsoft.com/office/2006/metadata/properties" ma:root="true" ma:fieldsID="b5b3a6f5997888a6d1504104b82d64c8" ns2:_="" ns3:_="">
    <xsd:import namespace="7be52822-3ed3-44bd-9415-4431e0facb7c"/>
    <xsd:import namespace="4243d5be-521d-4052-81ca-f0f31ea6f2d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be52822-3ed3-44bd-9415-4431e0facb7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Length (seconds)" ma:internalName="MediaLengthInSeconds" ma:readOnly="true">
      <xsd:simpleType>
        <xsd:restriction base="dms:Unknown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8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8883d318-f35c-4577-94aa-4c8e836d27a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43d5be-521d-4052-81ca-f0f31ea6f2da" elementFormDefault="qualified">
    <xsd:import namespace="http://schemas.microsoft.com/office/2006/documentManagement/types"/>
    <xsd:import namespace="http://schemas.microsoft.com/office/infopath/2007/PartnerControls"/>
    <xsd:element name="TaxCatchAll" ma:index="22" nillable="true" ma:displayName="Taxonomy Catch All Column" ma:hidden="true" ma:list="{981106c9-c2a4-41c6-913c-8470a4b7d3b3}" ma:internalName="TaxCatchAll" ma:showField="CatchAllData" ma:web="44487429-898b-4a61-b1dd-e160e307c0d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be52822-3ed3-44bd-9415-4431e0facb7c">
      <Terms xmlns="http://schemas.microsoft.com/office/infopath/2007/PartnerControls"/>
    </lcf76f155ced4ddcb4097134ff3c332f>
    <TaxCatchAll xmlns="4243d5be-521d-4052-81ca-f0f31ea6f2da" xsi:nil="true"/>
  </documentManagement>
</p:properties>
</file>

<file path=customXml/itemProps1.xml><?xml version="1.0" encoding="utf-8"?>
<ds:datastoreItem xmlns:ds="http://schemas.openxmlformats.org/officeDocument/2006/customXml" ds:itemID="{7684269B-B00F-475D-A9F6-CB87353794F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BAEB560-03B9-4A61-B31A-D2FB6B12FC2E}"/>
</file>

<file path=customXml/itemProps3.xml><?xml version="1.0" encoding="utf-8"?>
<ds:datastoreItem xmlns:ds="http://schemas.openxmlformats.org/officeDocument/2006/customXml" ds:itemID="{F14CC10A-A913-470E-9465-4E5624CD1DDB}">
  <ds:schemaRefs>
    <ds:schemaRef ds:uri="http://schemas.microsoft.com/office/2006/metadata/properties"/>
    <ds:schemaRef ds:uri="http://schemas.microsoft.com/office/infopath/2007/PartnerControls"/>
    <ds:schemaRef ds:uri="7be52822-3ed3-44bd-9415-4431e0facb7c"/>
    <ds:schemaRef ds:uri="4243d5be-521d-4052-81ca-f0f31ea6f2da"/>
  </ds:schemaRefs>
</ds:datastoreItem>
</file>

<file path=docMetadata/LabelInfo.xml><?xml version="1.0" encoding="utf-8"?>
<clbl:labelList xmlns:clbl="http://schemas.microsoft.com/office/2020/mipLabelMetadata">
  <clbl:label id="{3129b2cc-4393-4691-814d-95eb8359c06c}" enabled="1" method="Standard" siteId="{deff24bb-2089-4400-8c8e-f71e680378b2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2061</TotalTime>
  <Words>388</Words>
  <Application>Microsoft Office PowerPoint</Application>
  <PresentationFormat>寬螢幕</PresentationFormat>
  <Paragraphs>35</Paragraphs>
  <Slides>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6" baseType="lpstr">
      <vt:lpstr>Microsoft JhengHei</vt:lpstr>
      <vt:lpstr>Microsoft JhengHei</vt:lpstr>
      <vt:lpstr>Arial</vt:lpstr>
      <vt:lpstr>Calibri</vt:lpstr>
      <vt:lpstr>Office 佈景主題</vt:lpstr>
      <vt:lpstr>申請組別 – 企業完整名稱 兩句話說明專案的合作重點，兩句話說明專案的合作重點</vt:lpstr>
    </vt:vector>
  </TitlesOfParts>
  <Company>KPMG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7. 附件七_115年特別獎_簡報模板V2</dc:title>
  <dc:creator>Yang, Sabina T.T. (TW/361D00)</dc:creator>
  <cp:lastModifiedBy>Lin, Yu-Wen Y.W. (TW/361D00)</cp:lastModifiedBy>
  <cp:revision>67</cp:revision>
  <dcterms:created xsi:type="dcterms:W3CDTF">2023-01-10T02:57:26Z</dcterms:created>
  <dcterms:modified xsi:type="dcterms:W3CDTF">2026-08-14T07:01:17Z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0x0101005D2D4DAC89DB664B846059548F7CBC87</vt:lpwstr>
  </property>
  <property fmtid="{D5CDD505-2E9C-101B-9397-08002B2CF9AE}" pid="3" name="MediaServiceImageTags">
    <vt:lpwstr/>
  </property>
</Properties>
</file>