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8" r:id="rId4"/>
  </p:sldMasterIdLst>
  <p:notesMasterIdLst>
    <p:notesMasterId r:id="rId16"/>
  </p:notesMasterIdLst>
  <p:sldIdLst>
    <p:sldId id="256" r:id="rId5"/>
    <p:sldId id="257" r:id="rId6"/>
    <p:sldId id="260" r:id="rId7"/>
    <p:sldId id="258" r:id="rId8"/>
    <p:sldId id="262" r:id="rId9"/>
    <p:sldId id="263" r:id="rId10"/>
    <p:sldId id="264" r:id="rId11"/>
    <p:sldId id="265" r:id="rId12"/>
    <p:sldId id="266" r:id="rId13"/>
    <p:sldId id="267" r:id="rId14"/>
    <p:sldId id="259" r:id="rId15"/>
  </p:sldIdLst>
  <p:sldSz cx="12192000" cy="6858000"/>
  <p:notesSz cx="6735763" cy="98663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2D9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3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8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CAF68-48D7-4740-B564-A206CE58985A}" type="datetimeFigureOut">
              <a:rPr lang="zh-TW" altLang="en-US" smtClean="0"/>
              <a:t>2026/4/21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5A7E5E-4B96-4D84-B14C-A1061242F21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2419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641042F-E26D-8A24-4946-AB4B660DFA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3880" y="3468979"/>
            <a:ext cx="11064240" cy="709200"/>
          </a:xfrm>
        </p:spPr>
        <p:txBody>
          <a:bodyPr anchor="ctr">
            <a:normAutofit/>
          </a:bodyPr>
          <a:lstStyle>
            <a:lvl1pPr algn="ctr">
              <a:defRPr sz="4000" spc="10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0107EEB3-8489-8D5C-DB1C-7DAEE2A0E0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53877"/>
            <a:ext cx="9144000" cy="1044000"/>
          </a:xfrm>
        </p:spPr>
        <p:txBody>
          <a:bodyPr>
            <a:normAutofit/>
          </a:bodyPr>
          <a:lstStyle>
            <a:lvl1pPr marL="0" indent="0" algn="ctr">
              <a:lnSpc>
                <a:spcPct val="150000"/>
              </a:lnSpc>
              <a:buNone/>
              <a:defRPr sz="1800" spc="1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zh-TW" altLang="en-US" dirty="0"/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87EC4B7F-269A-2367-7808-A9A7AC50A7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901" y="1173029"/>
            <a:ext cx="3110111" cy="1747084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B30A55AA-DD90-9E25-CEFF-BA7492CB04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901" y="1173029"/>
            <a:ext cx="3110111" cy="1747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683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自訂版面配置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6512A82-5889-102F-EFAD-7366A8251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3200" spc="10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DA7D7ED-9878-BAF5-1B1C-9F796DC6F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559547"/>
            <a:ext cx="2743200" cy="288000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775A3175-1E06-4402-9053-550614087584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58034039-7839-03E2-1E4A-DFBE372B47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22770" y="138984"/>
            <a:ext cx="5872803" cy="183913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D05975C6-8FCC-5C14-C01C-C1D7F604296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22770" y="138984"/>
            <a:ext cx="5872803" cy="18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001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D22B06D-BD64-26CE-C3FB-A1D6AC93D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978" y="1091158"/>
            <a:ext cx="5342021" cy="583200"/>
          </a:xfrm>
        </p:spPr>
        <p:txBody>
          <a:bodyPr>
            <a:noAutofit/>
          </a:bodyPr>
          <a:lstStyle>
            <a:lvl1pPr>
              <a:defRPr sz="3200" spc="1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5B31ABD-7761-0C17-42DD-4511D28D6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979" y="1839685"/>
            <a:ext cx="5342020" cy="4351338"/>
          </a:xfrm>
        </p:spPr>
        <p:txBody>
          <a:bodyPr/>
          <a:lstStyle>
            <a:lvl1pPr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</p:txBody>
      </p:sp>
      <p:sp>
        <p:nvSpPr>
          <p:cNvPr id="10" name="投影片編號版面配置區 5">
            <a:extLst>
              <a:ext uri="{FF2B5EF4-FFF2-40B4-BE49-F238E27FC236}">
                <a16:creationId xmlns:a16="http://schemas.microsoft.com/office/drawing/2014/main" id="{88D58278-CBEE-81AD-143A-BA2D374E8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559547"/>
            <a:ext cx="2743200" cy="288000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775A3175-1E06-4402-9053-550614087584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F814578C-22DB-399C-0093-88E406A5E3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22770" y="138984"/>
            <a:ext cx="5872803" cy="183913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D0F76FB0-0C12-CF6B-6D49-94CDC2BDB7A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22770" y="138984"/>
            <a:ext cx="5872803" cy="18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844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訂版面配置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E673532-97A7-8747-6AE8-C2220306B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559547"/>
            <a:ext cx="2743200" cy="288000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775A3175-1E06-4402-9053-550614087584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D605D9FD-A9EA-F53C-04F0-B9CABC01AA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22770" y="138984"/>
            <a:ext cx="5872803" cy="183913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6E6BA2B6-7759-50E9-E95D-8305E5912F6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22770" y="138984"/>
            <a:ext cx="5872803" cy="18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1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F2390850-77AB-90D0-C49D-27F7D96FBD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026" y="2237530"/>
            <a:ext cx="3294712" cy="1844530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36ADC298-3749-C35C-94C9-3E9A606A5A55}"/>
              </a:ext>
            </a:extLst>
          </p:cNvPr>
          <p:cNvSpPr txBox="1"/>
          <p:nvPr/>
        </p:nvSpPr>
        <p:spPr>
          <a:xfrm>
            <a:off x="5169607" y="4378967"/>
            <a:ext cx="2072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>
                <a:solidFill>
                  <a:schemeClr val="bg1"/>
                </a:solidFill>
                <a:latin typeface="Times" pitchFamily="2" charset="0"/>
              </a:rPr>
              <a:t>THANK  YOU</a:t>
            </a:r>
            <a:endParaRPr lang="zh-TW" altLang="en-US" sz="2000" dirty="0">
              <a:solidFill>
                <a:schemeClr val="bg1"/>
              </a:solidFill>
              <a:latin typeface="Times" pitchFamily="2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435E8588-B868-E27B-015E-3935E9C8F08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026" y="2237530"/>
            <a:ext cx="3294712" cy="1844530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5E2DCB7A-8ADF-F652-61D5-23360ED2B1C9}"/>
              </a:ext>
            </a:extLst>
          </p:cNvPr>
          <p:cNvSpPr txBox="1"/>
          <p:nvPr userDrawn="1"/>
        </p:nvSpPr>
        <p:spPr>
          <a:xfrm>
            <a:off x="5169607" y="4378967"/>
            <a:ext cx="2072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>
                <a:solidFill>
                  <a:schemeClr val="bg1"/>
                </a:solidFill>
                <a:latin typeface="Times" pitchFamily="2" charset="0"/>
              </a:rPr>
              <a:t>THANK  YOU</a:t>
            </a:r>
            <a:endParaRPr lang="zh-TW" altLang="en-US" sz="2000" dirty="0">
              <a:solidFill>
                <a:schemeClr val="bg1"/>
              </a:solidFill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9113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939D16F2-D8C5-F035-9204-E8171B789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08849EB-68F7-D558-203B-6DBFBCA32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914FB7B-5DCE-2FA6-B98C-07BA551DEB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9AC8900-96F2-63B5-58AE-B06FF492C6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7979578-A0AC-5C92-BB79-4BB3EEC3B1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A3175-1E06-4402-9053-5506140875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8982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368@careernet.org.tw" TargetMode="External"/><Relationship Id="rId2" Type="http://schemas.openxmlformats.org/officeDocument/2006/relationships/hyperlink" Target="mailto:310@careernet.org.tw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svg"/><Relationship Id="rId4" Type="http://schemas.openxmlformats.org/officeDocument/2006/relationships/hyperlink" Target="https://www.kyyeung.com/Computer/ckeditor4/webeditor_full.htm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yyeung.com/Computer/ckeditor4/webeditor_full.htm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54402CB-B111-84B5-851D-523F80C5FA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新創圓夢網後臺操作說明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26FAF20F-1FC0-9EA2-CDAA-E2849BF41A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製作日期：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2026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年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4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月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21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2633162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21B742-9D8E-2F06-8683-144031618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8320"/>
            <a:ext cx="10515600" cy="710406"/>
          </a:xfrm>
        </p:spPr>
        <p:txBody>
          <a:bodyPr/>
          <a:lstStyle/>
          <a:p>
            <a:r>
              <a:rPr lang="zh-TW" altLang="en-US" dirty="0"/>
              <a:t>目錄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9AAE14B9-00F8-679F-4DA8-2B0E7CFA2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541425"/>
            <a:ext cx="2743200" cy="288000"/>
          </a:xfrm>
        </p:spPr>
        <p:txBody>
          <a:bodyPr/>
          <a:lstStyle/>
          <a:p>
            <a:fld id="{775A3175-1E06-4402-9053-550614087584}" type="slidenum">
              <a:rPr lang="zh-TW" altLang="en-US" smtClean="0"/>
              <a:pPr/>
              <a:t>2</a:t>
            </a:fld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978E462E-75D6-7ECF-6C05-CEA6F059ED25}"/>
              </a:ext>
            </a:extLst>
          </p:cNvPr>
          <p:cNvSpPr txBox="1"/>
          <p:nvPr/>
        </p:nvSpPr>
        <p:spPr>
          <a:xfrm>
            <a:off x="4276725" y="2185511"/>
            <a:ext cx="6096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ea1ChtPeriod"/>
            </a:pPr>
            <a:r>
              <a:rPr lang="zh-TW" altLang="en-US" sz="32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新創圓夢網介紹</a:t>
            </a:r>
          </a:p>
          <a:p>
            <a:pPr marL="342900" indent="-342900">
              <a:buFont typeface="+mj-ea"/>
              <a:buAutoNum type="ea1ChtPeriod"/>
            </a:pPr>
            <a:r>
              <a:rPr lang="zh-TW" altLang="en-US" sz="32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圓夢網註冊與登入</a:t>
            </a:r>
          </a:p>
          <a:p>
            <a:pPr marL="342900" indent="-342900">
              <a:buFont typeface="+mj-ea"/>
              <a:buAutoNum type="ea1ChtPeriod"/>
            </a:pPr>
            <a:r>
              <a:rPr lang="zh-TW" altLang="en-US" sz="32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活動上傳操作說明</a:t>
            </a:r>
          </a:p>
        </p:txBody>
      </p:sp>
    </p:spTree>
    <p:extLst>
      <p:ext uri="{BB962C8B-B14F-4D97-AF65-F5344CB8AC3E}">
        <p14:creationId xmlns:p14="http://schemas.microsoft.com/office/powerpoint/2010/main" val="982180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9AAE14B9-00F8-679F-4DA8-2B0E7CFA2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570000"/>
            <a:ext cx="2743200" cy="288000"/>
          </a:xfrm>
        </p:spPr>
        <p:txBody>
          <a:bodyPr/>
          <a:lstStyle/>
          <a:p>
            <a:fld id="{775A3175-1E06-4402-9053-550614087584}" type="slidenum">
              <a:rPr lang="zh-TW" altLang="en-US" smtClean="0"/>
              <a:pPr/>
              <a:t>3</a:t>
            </a:fld>
            <a:endParaRPr lang="zh-TW" altLang="en-US"/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DCE812C3-42CA-21C8-40ED-CE11E84ADD24}"/>
              </a:ext>
            </a:extLst>
          </p:cNvPr>
          <p:cNvSpPr txBox="1"/>
          <p:nvPr/>
        </p:nvSpPr>
        <p:spPr>
          <a:xfrm>
            <a:off x="598763" y="808070"/>
            <a:ext cx="1529265" cy="5168021"/>
          </a:xfrm>
          <a:prstGeom prst="rect">
            <a:avLst/>
          </a:prstGeom>
        </p:spPr>
        <p:txBody>
          <a:bodyPr vert="eaVert" wrap="square" lIns="0" tIns="0" rIns="0" bIns="0" rtlCol="0" anchor="t">
            <a:spAutoFit/>
          </a:bodyPr>
          <a:lstStyle/>
          <a:p>
            <a:pPr defTabSz="609630">
              <a:lnSpc>
                <a:spcPts val="5867"/>
              </a:lnSpc>
            </a:pPr>
            <a:r>
              <a:rPr lang="zh-TW" altLang="en-US" sz="5334" b="1" spc="-267" dirty="0">
                <a:solidFill>
                  <a:srgbClr val="0000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全國第一</a:t>
            </a:r>
          </a:p>
          <a:p>
            <a:pPr defTabSz="609630">
              <a:lnSpc>
                <a:spcPts val="5867"/>
              </a:lnSpc>
            </a:pPr>
            <a:r>
              <a:rPr lang="zh-TW" altLang="en-US" sz="5334" b="1" spc="-267" dirty="0">
                <a:solidFill>
                  <a:srgbClr val="0000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新創資源網站</a:t>
            </a:r>
          </a:p>
        </p:txBody>
      </p:sp>
      <p:grpSp>
        <p:nvGrpSpPr>
          <p:cNvPr id="5" name="Group 10">
            <a:extLst>
              <a:ext uri="{FF2B5EF4-FFF2-40B4-BE49-F238E27FC236}">
                <a16:creationId xmlns:a16="http://schemas.microsoft.com/office/drawing/2014/main" id="{DB675D60-C352-94CE-717A-BDB627FC3EE8}"/>
              </a:ext>
            </a:extLst>
          </p:cNvPr>
          <p:cNvGrpSpPr/>
          <p:nvPr/>
        </p:nvGrpSpPr>
        <p:grpSpPr>
          <a:xfrm>
            <a:off x="2806637" y="1019390"/>
            <a:ext cx="4533341" cy="1275854"/>
            <a:chOff x="0" y="-28575"/>
            <a:chExt cx="9066683" cy="2551708"/>
          </a:xfrm>
        </p:grpSpPr>
        <p:sp>
          <p:nvSpPr>
            <p:cNvPr id="6" name="TextBox 11">
              <a:extLst>
                <a:ext uri="{FF2B5EF4-FFF2-40B4-BE49-F238E27FC236}">
                  <a16:creationId xmlns:a16="http://schemas.microsoft.com/office/drawing/2014/main" id="{52F4A12A-156E-9C12-3FE6-F2B1961FAD7E}"/>
                </a:ext>
              </a:extLst>
            </p:cNvPr>
            <p:cNvSpPr txBox="1"/>
            <p:nvPr/>
          </p:nvSpPr>
          <p:spPr>
            <a:xfrm>
              <a:off x="0" y="424829"/>
              <a:ext cx="9066683" cy="4630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609630">
                <a:lnSpc>
                  <a:spcPts val="2147"/>
                </a:lnSpc>
              </a:pPr>
              <a:r>
                <a:rPr lang="zh-TW" altLang="en-US" sz="1600" b="1" spc="-31" dirty="0">
                  <a:solidFill>
                    <a:srgbClr val="000000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創業政策廣宣</a:t>
              </a:r>
            </a:p>
          </p:txBody>
        </p:sp>
        <p:sp>
          <p:nvSpPr>
            <p:cNvPr id="7" name="TextBox 12">
              <a:extLst>
                <a:ext uri="{FF2B5EF4-FFF2-40B4-BE49-F238E27FC236}">
                  <a16:creationId xmlns:a16="http://schemas.microsoft.com/office/drawing/2014/main" id="{CA216D51-B9F1-A136-6AE3-B571601A7DCE}"/>
                </a:ext>
              </a:extLst>
            </p:cNvPr>
            <p:cNvSpPr txBox="1"/>
            <p:nvPr/>
          </p:nvSpPr>
          <p:spPr>
            <a:xfrm>
              <a:off x="0" y="1007333"/>
              <a:ext cx="9066683" cy="15158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609630">
                <a:lnSpc>
                  <a:spcPts val="1960"/>
                </a:lnSpc>
              </a:pPr>
              <a:r>
                <a:rPr lang="zh-TW" altLang="en-US" sz="1600" dirty="0">
                  <a:solidFill>
                    <a:srgbClr val="737373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彙整中央及地方政府的創業資源，包括</a:t>
              </a:r>
              <a:r>
                <a:rPr lang="zh-TW" altLang="en-US" sz="1600" dirty="0">
                  <a:solidFill>
                    <a:srgbClr val="FFA700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資金快搜</a:t>
              </a:r>
              <a:r>
                <a:rPr lang="zh-TW" altLang="en-US" sz="1600" dirty="0">
                  <a:solidFill>
                    <a:srgbClr val="737373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、</a:t>
              </a:r>
              <a:r>
                <a:rPr lang="zh-TW" altLang="en-US" sz="1600" dirty="0">
                  <a:solidFill>
                    <a:srgbClr val="FFA700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政府資源總覽</a:t>
              </a:r>
              <a:r>
                <a:rPr lang="zh-TW" altLang="en-US" sz="1600" dirty="0">
                  <a:solidFill>
                    <a:srgbClr val="737373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、創業問答、創業補給站等專區資源，運用平台影響力，讓更多人認識創業服務</a:t>
              </a:r>
            </a:p>
          </p:txBody>
        </p:sp>
        <p:sp>
          <p:nvSpPr>
            <p:cNvPr id="8" name="TextBox 13">
              <a:extLst>
                <a:ext uri="{FF2B5EF4-FFF2-40B4-BE49-F238E27FC236}">
                  <a16:creationId xmlns:a16="http://schemas.microsoft.com/office/drawing/2014/main" id="{5DA6B5EF-B4EC-BD28-72FD-9A3FB39B7CD3}"/>
                </a:ext>
              </a:extLst>
            </p:cNvPr>
            <p:cNvSpPr txBox="1"/>
            <p:nvPr/>
          </p:nvSpPr>
          <p:spPr>
            <a:xfrm>
              <a:off x="0" y="-28575"/>
              <a:ext cx="2969964" cy="4160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 defTabSz="609630">
                <a:lnSpc>
                  <a:spcPts val="1587"/>
                </a:lnSpc>
              </a:pPr>
              <a:r>
                <a:rPr lang="en-US" sz="1600" spc="57">
                  <a:solidFill>
                    <a:srgbClr val="FF66C4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01</a:t>
              </a:r>
            </a:p>
          </p:txBody>
        </p:sp>
      </p:grpSp>
      <p:grpSp>
        <p:nvGrpSpPr>
          <p:cNvPr id="9" name="Group 14">
            <a:extLst>
              <a:ext uri="{FF2B5EF4-FFF2-40B4-BE49-F238E27FC236}">
                <a16:creationId xmlns:a16="http://schemas.microsoft.com/office/drawing/2014/main" id="{94578A0B-0800-249F-BD94-8593DCBB1ABB}"/>
              </a:ext>
            </a:extLst>
          </p:cNvPr>
          <p:cNvGrpSpPr/>
          <p:nvPr/>
        </p:nvGrpSpPr>
        <p:grpSpPr>
          <a:xfrm>
            <a:off x="2806637" y="2440275"/>
            <a:ext cx="4533341" cy="996355"/>
            <a:chOff x="0" y="-28575"/>
            <a:chExt cx="9066683" cy="1992708"/>
          </a:xfrm>
        </p:grpSpPr>
        <p:sp>
          <p:nvSpPr>
            <p:cNvPr id="10" name="TextBox 15">
              <a:extLst>
                <a:ext uri="{FF2B5EF4-FFF2-40B4-BE49-F238E27FC236}">
                  <a16:creationId xmlns:a16="http://schemas.microsoft.com/office/drawing/2014/main" id="{86C99A36-7AFE-6248-67A1-2F8F1B027073}"/>
                </a:ext>
              </a:extLst>
            </p:cNvPr>
            <p:cNvSpPr txBox="1"/>
            <p:nvPr/>
          </p:nvSpPr>
          <p:spPr>
            <a:xfrm>
              <a:off x="0" y="424827"/>
              <a:ext cx="9066683" cy="4630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609630">
                <a:lnSpc>
                  <a:spcPts val="2147"/>
                </a:lnSpc>
              </a:pPr>
              <a:r>
                <a:rPr lang="zh-TW" altLang="en-US" sz="1600" b="1" spc="-31" dirty="0">
                  <a:solidFill>
                    <a:srgbClr val="000000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虛實整合</a:t>
              </a:r>
            </a:p>
          </p:txBody>
        </p:sp>
        <p:sp>
          <p:nvSpPr>
            <p:cNvPr id="11" name="TextBox 16">
              <a:extLst>
                <a:ext uri="{FF2B5EF4-FFF2-40B4-BE49-F238E27FC236}">
                  <a16:creationId xmlns:a16="http://schemas.microsoft.com/office/drawing/2014/main" id="{3F270A50-0796-5C1D-6230-C41BAA06B906}"/>
                </a:ext>
              </a:extLst>
            </p:cNvPr>
            <p:cNvSpPr txBox="1"/>
            <p:nvPr/>
          </p:nvSpPr>
          <p:spPr>
            <a:xfrm>
              <a:off x="0" y="1007332"/>
              <a:ext cx="9066683" cy="9568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609630">
                <a:lnSpc>
                  <a:spcPts val="1960"/>
                </a:lnSpc>
              </a:pPr>
              <a:r>
                <a:rPr lang="zh-TW" altLang="en-US" sz="1600" dirty="0">
                  <a:solidFill>
                    <a:srgbClr val="737373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與</a:t>
              </a:r>
              <a:r>
                <a:rPr lang="zh-TW" altLang="en-US" sz="1600" dirty="0">
                  <a:solidFill>
                    <a:srgbClr val="FFA700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實體新創基地</a:t>
              </a:r>
              <a:r>
                <a:rPr lang="zh-TW" altLang="en-US" sz="1600" dirty="0">
                  <a:solidFill>
                    <a:srgbClr val="737373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與</a:t>
              </a:r>
              <a:r>
                <a:rPr lang="zh-TW" altLang="en-US" sz="1600" dirty="0">
                  <a:solidFill>
                    <a:srgbClr val="FFA700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創業諮詢服務</a:t>
              </a:r>
              <a:r>
                <a:rPr lang="zh-TW" altLang="en-US" sz="1600" dirty="0">
                  <a:solidFill>
                    <a:srgbClr val="737373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資源結合，提供線上與線下的全方位的創業支援</a:t>
              </a:r>
            </a:p>
          </p:txBody>
        </p:sp>
        <p:sp>
          <p:nvSpPr>
            <p:cNvPr id="12" name="TextBox 17">
              <a:extLst>
                <a:ext uri="{FF2B5EF4-FFF2-40B4-BE49-F238E27FC236}">
                  <a16:creationId xmlns:a16="http://schemas.microsoft.com/office/drawing/2014/main" id="{085A07A1-FC91-CA4C-2C86-C3A51605FE23}"/>
                </a:ext>
              </a:extLst>
            </p:cNvPr>
            <p:cNvSpPr txBox="1"/>
            <p:nvPr/>
          </p:nvSpPr>
          <p:spPr>
            <a:xfrm>
              <a:off x="0" y="-28575"/>
              <a:ext cx="2969964" cy="4160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 defTabSz="609630">
                <a:lnSpc>
                  <a:spcPts val="1587"/>
                </a:lnSpc>
              </a:pPr>
              <a:r>
                <a:rPr lang="en-US" sz="1600" spc="57" dirty="0">
                  <a:solidFill>
                    <a:srgbClr val="FF66C4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02</a:t>
              </a:r>
            </a:p>
          </p:txBody>
        </p:sp>
      </p:grpSp>
      <p:grpSp>
        <p:nvGrpSpPr>
          <p:cNvPr id="13" name="Group 18">
            <a:extLst>
              <a:ext uri="{FF2B5EF4-FFF2-40B4-BE49-F238E27FC236}">
                <a16:creationId xmlns:a16="http://schemas.microsoft.com/office/drawing/2014/main" id="{5861340D-0E07-AB88-3413-CB53F4769F94}"/>
              </a:ext>
            </a:extLst>
          </p:cNvPr>
          <p:cNvGrpSpPr/>
          <p:nvPr/>
        </p:nvGrpSpPr>
        <p:grpSpPr>
          <a:xfrm>
            <a:off x="2806637" y="3807908"/>
            <a:ext cx="4533341" cy="1275854"/>
            <a:chOff x="0" y="-28575"/>
            <a:chExt cx="9066683" cy="2551708"/>
          </a:xfrm>
        </p:grpSpPr>
        <p:sp>
          <p:nvSpPr>
            <p:cNvPr id="14" name="TextBox 19">
              <a:extLst>
                <a:ext uri="{FF2B5EF4-FFF2-40B4-BE49-F238E27FC236}">
                  <a16:creationId xmlns:a16="http://schemas.microsoft.com/office/drawing/2014/main" id="{BC45BEE0-B2FA-C270-4C3C-1F742BA11478}"/>
                </a:ext>
              </a:extLst>
            </p:cNvPr>
            <p:cNvSpPr txBox="1"/>
            <p:nvPr/>
          </p:nvSpPr>
          <p:spPr>
            <a:xfrm>
              <a:off x="0" y="424829"/>
              <a:ext cx="9066683" cy="4630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609630">
                <a:lnSpc>
                  <a:spcPts val="2147"/>
                </a:lnSpc>
              </a:pPr>
              <a:r>
                <a:rPr lang="zh-TW" altLang="en-US" sz="1600" b="1" spc="-31" dirty="0">
                  <a:solidFill>
                    <a:srgbClr val="000000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社群串聯</a:t>
              </a:r>
            </a:p>
          </p:txBody>
        </p:sp>
        <p:sp>
          <p:nvSpPr>
            <p:cNvPr id="15" name="TextBox 20">
              <a:extLst>
                <a:ext uri="{FF2B5EF4-FFF2-40B4-BE49-F238E27FC236}">
                  <a16:creationId xmlns:a16="http://schemas.microsoft.com/office/drawing/2014/main" id="{2AA2AD6A-D9E6-8418-5C6A-8A66B7592D28}"/>
                </a:ext>
              </a:extLst>
            </p:cNvPr>
            <p:cNvSpPr txBox="1"/>
            <p:nvPr/>
          </p:nvSpPr>
          <p:spPr>
            <a:xfrm>
              <a:off x="0" y="1007333"/>
              <a:ext cx="9066683" cy="15158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609630">
                <a:lnSpc>
                  <a:spcPts val="1960"/>
                </a:lnSpc>
              </a:pPr>
              <a:r>
                <a:rPr lang="zh-TW" altLang="en-US" sz="1600" dirty="0">
                  <a:solidFill>
                    <a:srgbClr val="737373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與</a:t>
              </a:r>
              <a:r>
                <a:rPr lang="zh-TW" altLang="en-US" sz="1600" dirty="0">
                  <a:solidFill>
                    <a:srgbClr val="FFA700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創業社群單位</a:t>
              </a:r>
              <a:r>
                <a:rPr lang="zh-TW" altLang="en-US" sz="1600" dirty="0">
                  <a:solidFill>
                    <a:srgbClr val="737373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合作，搭配新創生態圈、共好串聯社群活動，推廣新創資源及網站，達成大量曝光的效果</a:t>
              </a:r>
            </a:p>
          </p:txBody>
        </p:sp>
        <p:sp>
          <p:nvSpPr>
            <p:cNvPr id="16" name="TextBox 21">
              <a:extLst>
                <a:ext uri="{FF2B5EF4-FFF2-40B4-BE49-F238E27FC236}">
                  <a16:creationId xmlns:a16="http://schemas.microsoft.com/office/drawing/2014/main" id="{4DF3DA05-5B1F-2E63-0F68-18FCE7E581BA}"/>
                </a:ext>
              </a:extLst>
            </p:cNvPr>
            <p:cNvSpPr txBox="1"/>
            <p:nvPr/>
          </p:nvSpPr>
          <p:spPr>
            <a:xfrm>
              <a:off x="0" y="-28575"/>
              <a:ext cx="2969964" cy="4160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 defTabSz="609630">
                <a:lnSpc>
                  <a:spcPts val="1587"/>
                </a:lnSpc>
              </a:pPr>
              <a:r>
                <a:rPr lang="en-US" sz="1600" spc="57">
                  <a:solidFill>
                    <a:srgbClr val="FF66C4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03</a:t>
              </a:r>
            </a:p>
          </p:txBody>
        </p:sp>
      </p:grpSp>
      <p:grpSp>
        <p:nvGrpSpPr>
          <p:cNvPr id="17" name="Group 11">
            <a:extLst>
              <a:ext uri="{FF2B5EF4-FFF2-40B4-BE49-F238E27FC236}">
                <a16:creationId xmlns:a16="http://schemas.microsoft.com/office/drawing/2014/main" id="{168A8968-7C2B-8384-7A96-A577C0A8D4FC}"/>
              </a:ext>
            </a:extLst>
          </p:cNvPr>
          <p:cNvGrpSpPr/>
          <p:nvPr/>
        </p:nvGrpSpPr>
        <p:grpSpPr>
          <a:xfrm>
            <a:off x="2790372" y="5410200"/>
            <a:ext cx="4533341" cy="708827"/>
            <a:chOff x="-263151" y="-66675"/>
            <a:chExt cx="6837838" cy="1089513"/>
          </a:xfrm>
        </p:grpSpPr>
        <p:sp>
          <p:nvSpPr>
            <p:cNvPr id="18" name="TextBox 12">
              <a:extLst>
                <a:ext uri="{FF2B5EF4-FFF2-40B4-BE49-F238E27FC236}">
                  <a16:creationId xmlns:a16="http://schemas.microsoft.com/office/drawing/2014/main" id="{3E8C11DF-4509-FB19-8A8A-840B43078DF1}"/>
                </a:ext>
              </a:extLst>
            </p:cNvPr>
            <p:cNvSpPr txBox="1"/>
            <p:nvPr/>
          </p:nvSpPr>
          <p:spPr>
            <a:xfrm>
              <a:off x="3054" y="-66675"/>
              <a:ext cx="1789558" cy="65441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609630">
                <a:lnSpc>
                  <a:spcPts val="3267"/>
                </a:lnSpc>
                <a:spcBef>
                  <a:spcPct val="0"/>
                </a:spcBef>
              </a:pPr>
              <a:r>
                <a:rPr lang="en-US" altLang="zh-TW" sz="3200" b="1" dirty="0">
                  <a:solidFill>
                    <a:srgbClr val="230F0F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390</a:t>
              </a:r>
              <a:r>
                <a:rPr lang="en-US" sz="3200" b="1" dirty="0">
                  <a:solidFill>
                    <a:srgbClr val="230F0F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+</a:t>
              </a:r>
            </a:p>
          </p:txBody>
        </p:sp>
        <p:sp>
          <p:nvSpPr>
            <p:cNvPr id="19" name="TextBox 13">
              <a:extLst>
                <a:ext uri="{FF2B5EF4-FFF2-40B4-BE49-F238E27FC236}">
                  <a16:creationId xmlns:a16="http://schemas.microsoft.com/office/drawing/2014/main" id="{BDDDA15F-CC75-F8F4-4554-AB971A765D0D}"/>
                </a:ext>
              </a:extLst>
            </p:cNvPr>
            <p:cNvSpPr txBox="1"/>
            <p:nvPr/>
          </p:nvSpPr>
          <p:spPr>
            <a:xfrm>
              <a:off x="-263151" y="677101"/>
              <a:ext cx="1789558" cy="3457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609630">
                <a:lnSpc>
                  <a:spcPts val="1679"/>
                </a:lnSpc>
                <a:spcBef>
                  <a:spcPct val="0"/>
                </a:spcBef>
              </a:pPr>
              <a:r>
                <a:rPr lang="en-US" sz="1867" dirty="0" err="1">
                  <a:solidFill>
                    <a:srgbClr val="230F0F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創育機構</a:t>
              </a:r>
              <a:endParaRPr lang="en-US" sz="1867" dirty="0">
                <a:solidFill>
                  <a:srgbClr val="230F0F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endParaRPr>
            </a:p>
          </p:txBody>
        </p:sp>
        <p:sp>
          <p:nvSpPr>
            <p:cNvPr id="20" name="TextBox 14">
              <a:extLst>
                <a:ext uri="{FF2B5EF4-FFF2-40B4-BE49-F238E27FC236}">
                  <a16:creationId xmlns:a16="http://schemas.microsoft.com/office/drawing/2014/main" id="{1E1082A8-323F-611B-460E-3CD3F1B7CBC3}"/>
                </a:ext>
              </a:extLst>
            </p:cNvPr>
            <p:cNvSpPr txBox="1"/>
            <p:nvPr/>
          </p:nvSpPr>
          <p:spPr>
            <a:xfrm>
              <a:off x="2394093" y="-66675"/>
              <a:ext cx="1789557" cy="65441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609630">
                <a:lnSpc>
                  <a:spcPts val="3267"/>
                </a:lnSpc>
                <a:spcBef>
                  <a:spcPct val="0"/>
                </a:spcBef>
              </a:pPr>
              <a:r>
                <a:rPr lang="en-US" sz="3200" b="1" dirty="0">
                  <a:solidFill>
                    <a:srgbClr val="230F0F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1</a:t>
              </a:r>
              <a:r>
                <a:rPr lang="en-US" altLang="zh-TW" sz="3200" b="1" dirty="0">
                  <a:solidFill>
                    <a:srgbClr val="230F0F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50</a:t>
              </a:r>
              <a:r>
                <a:rPr lang="en-US" sz="3200" b="1" dirty="0">
                  <a:solidFill>
                    <a:srgbClr val="230F0F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+</a:t>
              </a:r>
            </a:p>
          </p:txBody>
        </p:sp>
        <p:sp>
          <p:nvSpPr>
            <p:cNvPr id="21" name="TextBox 15">
              <a:extLst>
                <a:ext uri="{FF2B5EF4-FFF2-40B4-BE49-F238E27FC236}">
                  <a16:creationId xmlns:a16="http://schemas.microsoft.com/office/drawing/2014/main" id="{1C9D58EF-27B5-20F0-8691-DF513128D5A4}"/>
                </a:ext>
              </a:extLst>
            </p:cNvPr>
            <p:cNvSpPr txBox="1"/>
            <p:nvPr/>
          </p:nvSpPr>
          <p:spPr>
            <a:xfrm>
              <a:off x="2204972" y="645232"/>
              <a:ext cx="1789557" cy="3457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609630">
                <a:lnSpc>
                  <a:spcPts val="1679"/>
                </a:lnSpc>
                <a:spcBef>
                  <a:spcPct val="0"/>
                </a:spcBef>
              </a:pPr>
              <a:r>
                <a:rPr lang="en-US" sz="1867" dirty="0" err="1">
                  <a:solidFill>
                    <a:srgbClr val="230F0F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創業資金</a:t>
              </a:r>
              <a:endParaRPr lang="en-US" sz="1867" dirty="0">
                <a:solidFill>
                  <a:srgbClr val="230F0F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endParaRPr>
            </a:p>
          </p:txBody>
        </p:sp>
        <p:sp>
          <p:nvSpPr>
            <p:cNvPr id="22" name="TextBox 16">
              <a:extLst>
                <a:ext uri="{FF2B5EF4-FFF2-40B4-BE49-F238E27FC236}">
                  <a16:creationId xmlns:a16="http://schemas.microsoft.com/office/drawing/2014/main" id="{2C18BBD3-446B-1607-3FF1-32224394831A}"/>
                </a:ext>
              </a:extLst>
            </p:cNvPr>
            <p:cNvSpPr txBox="1"/>
            <p:nvPr/>
          </p:nvSpPr>
          <p:spPr>
            <a:xfrm>
              <a:off x="4785130" y="-66675"/>
              <a:ext cx="1789557" cy="65441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609630">
                <a:lnSpc>
                  <a:spcPts val="3267"/>
                </a:lnSpc>
                <a:spcBef>
                  <a:spcPct val="0"/>
                </a:spcBef>
              </a:pPr>
              <a:r>
                <a:rPr lang="en-US" altLang="zh-TW" sz="3200" b="1" dirty="0">
                  <a:solidFill>
                    <a:srgbClr val="FB8DD1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90</a:t>
              </a:r>
              <a:r>
                <a:rPr lang="en-US" sz="3200" b="1" dirty="0">
                  <a:solidFill>
                    <a:srgbClr val="FB8DD1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+</a:t>
              </a:r>
            </a:p>
          </p:txBody>
        </p:sp>
        <p:sp>
          <p:nvSpPr>
            <p:cNvPr id="23" name="TextBox 17">
              <a:extLst>
                <a:ext uri="{FF2B5EF4-FFF2-40B4-BE49-F238E27FC236}">
                  <a16:creationId xmlns:a16="http://schemas.microsoft.com/office/drawing/2014/main" id="{025D22CB-0343-3C78-097B-3265892E2340}"/>
                </a:ext>
              </a:extLst>
            </p:cNvPr>
            <p:cNvSpPr txBox="1"/>
            <p:nvPr/>
          </p:nvSpPr>
          <p:spPr>
            <a:xfrm>
              <a:off x="4594550" y="645232"/>
              <a:ext cx="1789558" cy="3457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609630">
                <a:lnSpc>
                  <a:spcPts val="1679"/>
                </a:lnSpc>
                <a:spcBef>
                  <a:spcPct val="0"/>
                </a:spcBef>
              </a:pPr>
              <a:r>
                <a:rPr lang="en-US" sz="1867" dirty="0" err="1">
                  <a:solidFill>
                    <a:srgbClr val="230F0F"/>
                  </a:solidFill>
                  <a:latin typeface="芫荽 0.94" pitchFamily="2" charset="-120"/>
                  <a:ea typeface="芫荽 0.94" pitchFamily="2" charset="-120"/>
                  <a:cs typeface="芫荽 0.94" pitchFamily="2" charset="-120"/>
                </a:rPr>
                <a:t>政府資源</a:t>
              </a:r>
              <a:endParaRPr lang="en-US" sz="1867" dirty="0">
                <a:solidFill>
                  <a:srgbClr val="230F0F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endParaRPr>
            </a:p>
          </p:txBody>
        </p:sp>
      </p:grp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CE5A8137-EECA-811B-935B-BA4BB67CB607}"/>
              </a:ext>
            </a:extLst>
          </p:cNvPr>
          <p:cNvSpPr txBox="1"/>
          <p:nvPr/>
        </p:nvSpPr>
        <p:spPr>
          <a:xfrm>
            <a:off x="146806" y="-3340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一、新創圓夢網介紹</a:t>
            </a:r>
          </a:p>
        </p:txBody>
      </p:sp>
      <p:pic>
        <p:nvPicPr>
          <p:cNvPr id="27" name="圖片 26">
            <a:extLst>
              <a:ext uri="{FF2B5EF4-FFF2-40B4-BE49-F238E27FC236}">
                <a16:creationId xmlns:a16="http://schemas.microsoft.com/office/drawing/2014/main" id="{D9D479A4-7C82-06DD-B500-68BEAA9B5C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92372" y="534192"/>
            <a:ext cx="1741063" cy="611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251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80D9F47A-0D43-E582-17D8-95AE2FEB89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2746"/>
          <a:stretch>
            <a:fillRect/>
          </a:stretch>
        </p:blipFill>
        <p:spPr>
          <a:xfrm>
            <a:off x="483356" y="2814430"/>
            <a:ext cx="6428706" cy="38564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317158E-BAFC-79E6-9856-73A97F0E5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570000"/>
            <a:ext cx="2743200" cy="288000"/>
          </a:xfrm>
        </p:spPr>
        <p:txBody>
          <a:bodyPr/>
          <a:lstStyle/>
          <a:p>
            <a:fld id="{775A3175-1E06-4402-9053-550614087584}" type="slidenum">
              <a:rPr lang="zh-TW" altLang="en-US" smtClean="0"/>
              <a:pPr/>
              <a:t>4</a:t>
            </a:fld>
            <a:endParaRPr lang="zh-TW" altLang="en-US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A971405-BAE7-6B59-E305-CFBEC1375925}"/>
              </a:ext>
            </a:extLst>
          </p:cNvPr>
          <p:cNvSpPr txBox="1"/>
          <p:nvPr/>
        </p:nvSpPr>
        <p:spPr>
          <a:xfrm>
            <a:off x="146806" y="-3340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二、圓夢網註冊與登入</a:t>
            </a:r>
            <a:r>
              <a:rPr lang="en-US" altLang="zh-TW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(1/3)</a:t>
            </a:r>
            <a:endParaRPr lang="zh-TW" altLang="en-US" b="1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1BEF4488-ED22-ED4A-B498-B1F8AE41C68B}"/>
              </a:ext>
            </a:extLst>
          </p:cNvPr>
          <p:cNvSpPr txBox="1"/>
          <p:nvPr/>
        </p:nvSpPr>
        <p:spPr>
          <a:xfrm>
            <a:off x="483356" y="648359"/>
            <a:ext cx="3917194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TW" altLang="en-US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１．會員註冊與登入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AA7E534-7E76-1E1C-1BF3-02BA195B46C3}"/>
              </a:ext>
            </a:extLst>
          </p:cNvPr>
          <p:cNvSpPr/>
          <p:nvPr/>
        </p:nvSpPr>
        <p:spPr>
          <a:xfrm>
            <a:off x="595756" y="1118844"/>
            <a:ext cx="10719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AutoNum type="circleNumWdWhitePlain"/>
            </a:pP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進入</a:t>
            </a:r>
            <a:r>
              <a:rPr lang="zh-TW" altLang="en-US" sz="1600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新創圓夢網</a:t>
            </a:r>
            <a:r>
              <a:rPr lang="en-US" altLang="zh-TW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(https://startup.sme.gov.tw/) </a:t>
            </a:r>
          </a:p>
          <a:p>
            <a:pPr marL="342900" indent="-342900">
              <a:buFont typeface="Wingdings" panose="05000000000000000000" pitchFamily="2" charset="2"/>
              <a:buAutoNum type="circleNumWdWhitePlain"/>
            </a:pP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於圓夢網首頁右上角，點選</a:t>
            </a:r>
            <a:r>
              <a:rPr lang="en-US" altLang="zh-TW" sz="1600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【</a:t>
            </a:r>
            <a:r>
              <a:rPr lang="zh-TW" altLang="en-US" sz="1600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登入</a:t>
            </a:r>
            <a:r>
              <a:rPr lang="en-US" altLang="zh-TW" sz="1600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/</a:t>
            </a:r>
            <a:r>
              <a:rPr lang="zh-TW" altLang="en-US" sz="1600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註冊</a:t>
            </a:r>
            <a:r>
              <a:rPr lang="en-US" altLang="zh-TW" sz="1600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】</a:t>
            </a: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，進入登入畫面</a:t>
            </a:r>
            <a:r>
              <a:rPr lang="en-US" altLang="zh-TW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(https://startup.sme.gov.tw/home/modules/login/)</a:t>
            </a: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 ，建議使用</a:t>
            </a:r>
            <a:r>
              <a:rPr lang="en-US" altLang="zh-TW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Chrome</a:t>
            </a: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瀏覽器開啟，呈現之視覺效果較佳。</a:t>
            </a:r>
            <a:endParaRPr lang="en-US" altLang="zh-TW" sz="1600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342900" indent="-342900">
              <a:buFont typeface="Wingdings" panose="05000000000000000000" pitchFamily="2" charset="2"/>
              <a:buAutoNum type="circleNumWdWhitePlain"/>
            </a:pP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如是首次使用，請</a:t>
            </a:r>
            <a:r>
              <a:rPr lang="en-US" altLang="zh-TW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【</a:t>
            </a: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註冊帳號</a:t>
            </a:r>
            <a:r>
              <a:rPr lang="en-US" altLang="zh-TW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】</a:t>
            </a: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，申請新會員。</a:t>
            </a:r>
            <a:endParaRPr lang="en-US" altLang="zh-TW" sz="1600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342900" indent="-342900">
              <a:buFont typeface="Wingdings" panose="05000000000000000000" pitchFamily="2" charset="2"/>
              <a:buAutoNum type="circleNumWdWhitePlain"/>
            </a:pP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已經完成註冊的會員，可直接輸入當初註冊的</a:t>
            </a:r>
            <a:r>
              <a:rPr lang="en-US" altLang="zh-TW" sz="1600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Email</a:t>
            </a:r>
            <a:r>
              <a:rPr lang="zh-TW" altLang="en-US" sz="1600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、密碼及圖形驗證碼</a:t>
            </a: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進行會員登入 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56D083F0-819E-B970-CA39-9D9362F3AB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31680" y="3838702"/>
            <a:ext cx="6096000" cy="28241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4E1FB647-1216-555C-E8E6-9E159EF7F32E}"/>
              </a:ext>
            </a:extLst>
          </p:cNvPr>
          <p:cNvSpPr/>
          <p:nvPr/>
        </p:nvSpPr>
        <p:spPr>
          <a:xfrm>
            <a:off x="5432147" y="2873533"/>
            <a:ext cx="782378" cy="2822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E6C5799-88D4-B2E4-5F50-601F933A94EE}"/>
              </a:ext>
            </a:extLst>
          </p:cNvPr>
          <p:cNvSpPr/>
          <p:nvPr/>
        </p:nvSpPr>
        <p:spPr>
          <a:xfrm>
            <a:off x="8246970" y="5507222"/>
            <a:ext cx="1381125" cy="120677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箭號: 向下 11">
            <a:extLst>
              <a:ext uri="{FF2B5EF4-FFF2-40B4-BE49-F238E27FC236}">
                <a16:creationId xmlns:a16="http://schemas.microsoft.com/office/drawing/2014/main" id="{712D6574-03AF-3CE7-5B25-E7B503AF4485}"/>
              </a:ext>
            </a:extLst>
          </p:cNvPr>
          <p:cNvSpPr/>
          <p:nvPr/>
        </p:nvSpPr>
        <p:spPr>
          <a:xfrm rot="17551210">
            <a:off x="5657849" y="3392762"/>
            <a:ext cx="876300" cy="126792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5079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317158E-BAFC-79E6-9856-73A97F0E5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570000"/>
            <a:ext cx="2743200" cy="288000"/>
          </a:xfrm>
        </p:spPr>
        <p:txBody>
          <a:bodyPr/>
          <a:lstStyle/>
          <a:p>
            <a:fld id="{775A3175-1E06-4402-9053-550614087584}" type="slidenum">
              <a:rPr lang="zh-TW" altLang="en-US" smtClean="0"/>
              <a:pPr/>
              <a:t>5</a:t>
            </a:fld>
            <a:endParaRPr lang="zh-TW" altLang="en-US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A971405-BAE7-6B59-E305-CFBEC1375925}"/>
              </a:ext>
            </a:extLst>
          </p:cNvPr>
          <p:cNvSpPr txBox="1"/>
          <p:nvPr/>
        </p:nvSpPr>
        <p:spPr>
          <a:xfrm>
            <a:off x="146806" y="-3340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二、圓夢網註冊與登入</a:t>
            </a:r>
            <a:r>
              <a:rPr lang="en-US" altLang="zh-TW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(2/3)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1BEF4488-ED22-ED4A-B498-B1F8AE41C68B}"/>
              </a:ext>
            </a:extLst>
          </p:cNvPr>
          <p:cNvSpPr txBox="1"/>
          <p:nvPr/>
        </p:nvSpPr>
        <p:spPr>
          <a:xfrm>
            <a:off x="483356" y="648359"/>
            <a:ext cx="3917194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2</a:t>
            </a:r>
            <a:r>
              <a:rPr lang="zh-TW" altLang="en-US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．會員如何註冊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AD8A5BA-7CE8-12FB-B30D-91C35DA4993E}"/>
              </a:ext>
            </a:extLst>
          </p:cNvPr>
          <p:cNvSpPr/>
          <p:nvPr/>
        </p:nvSpPr>
        <p:spPr>
          <a:xfrm>
            <a:off x="452272" y="1113375"/>
            <a:ext cx="1173972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dirty="0">
                <a:solidFill>
                  <a:srgbClr val="0000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請依序填寫註冊資訊：</a:t>
            </a:r>
            <a:endParaRPr kumimoji="1" lang="en-US" altLang="zh-TW" dirty="0">
              <a:solidFill>
                <a:srgbClr val="000000"/>
              </a:solidFill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1"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填寫您的</a:t>
            </a:r>
            <a:r>
              <a:rPr kumimoji="1" lang="en-US" altLang="zh-TW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E-mail</a:t>
            </a:r>
            <a:r>
              <a:rPr kumimoji="1" lang="zh-TW" altLang="en-US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電子郵件</a:t>
            </a:r>
            <a:r>
              <a:rPr kumimoji="1"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作為本站的登入帳號</a:t>
            </a:r>
            <a:endParaRPr kumimoji="1" lang="en-US" altLang="zh-TW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1"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可自行輸入</a:t>
            </a:r>
            <a:r>
              <a:rPr kumimoji="1" lang="zh-TW" altLang="en-US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暱稱</a:t>
            </a:r>
            <a:r>
              <a:rPr kumimoji="1" lang="en-US" altLang="zh-TW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(2-10</a:t>
            </a:r>
            <a:r>
              <a:rPr kumimoji="1" lang="zh-TW" altLang="en-US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個字元</a:t>
            </a:r>
            <a:r>
              <a:rPr kumimoji="1" lang="en-US" altLang="zh-TW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)</a:t>
            </a:r>
            <a:r>
              <a:rPr kumimoji="1"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，此將作為會員顯示名稱</a:t>
            </a:r>
            <a:endParaRPr kumimoji="1" lang="en-US" altLang="zh-TW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1"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自訂</a:t>
            </a:r>
            <a:r>
              <a:rPr kumimoji="1" lang="zh-TW" altLang="en-US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密碼</a:t>
            </a:r>
            <a:r>
              <a:rPr kumimoji="1" lang="en-US" altLang="zh-TW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(6-20</a:t>
            </a:r>
            <a:r>
              <a:rPr kumimoji="1" lang="zh-TW" altLang="en-US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個任意字元組合</a:t>
            </a:r>
            <a:r>
              <a:rPr kumimoji="1" lang="en-US" altLang="zh-TW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)</a:t>
            </a:r>
            <a:r>
              <a:rPr kumimoji="1"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，並再一次輸入相同密碼進行二次確認</a:t>
            </a:r>
            <a:endParaRPr kumimoji="1" lang="en-US" altLang="zh-TW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1" lang="zh-TW" altLang="en-US" dirty="0">
                <a:solidFill>
                  <a:srgbClr val="0000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請詳閱本站的使用者條款和隱私權政策並勾選同意</a:t>
            </a:r>
            <a:endParaRPr kumimoji="1" lang="en-US" altLang="zh-TW" dirty="0">
              <a:solidFill>
                <a:srgbClr val="000000"/>
              </a:solidFill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1" lang="zh-TW" altLang="en-US" dirty="0">
                <a:solidFill>
                  <a:srgbClr val="0000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完成上述欄位後請按</a:t>
            </a:r>
            <a:r>
              <a:rPr kumimoji="1" lang="en-US" altLang="zh-TW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【</a:t>
            </a:r>
            <a:r>
              <a:rPr kumimoji="1" lang="zh-TW" altLang="en-US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送出</a:t>
            </a:r>
            <a:r>
              <a:rPr kumimoji="1" lang="en-US" altLang="zh-TW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/submit】</a:t>
            </a:r>
            <a:r>
              <a:rPr kumimoji="1"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，完成會員資料註冊。</a:t>
            </a:r>
            <a:endParaRPr kumimoji="1" lang="en-US" altLang="zh-TW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1"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自</a:t>
            </a:r>
            <a:r>
              <a:rPr kumimoji="1" lang="zh-TW" altLang="en-US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您註冊的</a:t>
            </a:r>
            <a:r>
              <a:rPr kumimoji="1" lang="en-US" altLang="zh-TW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E-mail</a:t>
            </a:r>
            <a:r>
              <a:rPr kumimoji="1" lang="zh-TW" altLang="en-US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電子郵件信箱</a:t>
            </a:r>
            <a:r>
              <a:rPr kumimoji="1"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收取</a:t>
            </a:r>
            <a:r>
              <a:rPr kumimoji="1" lang="zh-TW" altLang="en-US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驗證碼認證信件</a:t>
            </a:r>
            <a:r>
              <a:rPr kumimoji="1"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，於</a:t>
            </a:r>
            <a:r>
              <a:rPr kumimoji="1" lang="en-US" altLang="zh-TW" dirty="0">
                <a:solidFill>
                  <a:srgbClr val="FF0000"/>
                </a:solidFill>
                <a:highlight>
                  <a:srgbClr val="FFFF00"/>
                </a:highlight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24</a:t>
            </a:r>
            <a:r>
              <a:rPr kumimoji="1" lang="zh-TW" altLang="en-US" dirty="0">
                <a:solidFill>
                  <a:srgbClr val="FF0000"/>
                </a:solidFill>
                <a:highlight>
                  <a:srgbClr val="FFFF00"/>
                </a:highlight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小時內</a:t>
            </a:r>
            <a:r>
              <a:rPr kumimoji="1"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點擊</a:t>
            </a:r>
            <a:r>
              <a:rPr kumimoji="1" lang="zh-TW" altLang="en-US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驗證連結</a:t>
            </a:r>
            <a:r>
              <a:rPr kumimoji="1"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，以完成網站會員註冊。</a:t>
            </a:r>
            <a:endParaRPr kumimoji="1" lang="en-US" altLang="zh-TW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56183F9E-100C-FE5C-8679-67C6280E07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6806" y="3444087"/>
            <a:ext cx="6009941" cy="27842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A42C519C-E9DA-3F76-88CF-AE737D8922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06588" y="3470987"/>
            <a:ext cx="5702052" cy="26416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A140AA14-E75F-092A-FFD7-BEA4A603A410}"/>
              </a:ext>
            </a:extLst>
          </p:cNvPr>
          <p:cNvSpPr/>
          <p:nvPr/>
        </p:nvSpPr>
        <p:spPr>
          <a:xfrm>
            <a:off x="2295525" y="4429126"/>
            <a:ext cx="1876425" cy="179925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箭號: 向下 19">
            <a:extLst>
              <a:ext uri="{FF2B5EF4-FFF2-40B4-BE49-F238E27FC236}">
                <a16:creationId xmlns:a16="http://schemas.microsoft.com/office/drawing/2014/main" id="{629EBDC3-8916-D3FB-BE9B-418E686A3684}"/>
              </a:ext>
            </a:extLst>
          </p:cNvPr>
          <p:cNvSpPr/>
          <p:nvPr/>
        </p:nvSpPr>
        <p:spPr>
          <a:xfrm rot="16200000">
            <a:off x="4164391" y="4767614"/>
            <a:ext cx="876300" cy="126792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FE04A40D-005E-01A3-60E4-E213169D34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8731" y="3802765"/>
            <a:ext cx="3733269" cy="17141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箭號: 向下 9">
            <a:extLst>
              <a:ext uri="{FF2B5EF4-FFF2-40B4-BE49-F238E27FC236}">
                <a16:creationId xmlns:a16="http://schemas.microsoft.com/office/drawing/2014/main" id="{8CE60975-8BD6-906C-99CA-9020693FCB84}"/>
              </a:ext>
            </a:extLst>
          </p:cNvPr>
          <p:cNvSpPr/>
          <p:nvPr/>
        </p:nvSpPr>
        <p:spPr>
          <a:xfrm rot="16200000">
            <a:off x="8169914" y="4224767"/>
            <a:ext cx="731299" cy="72516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0E113C8-203B-40F3-2D19-1A8931636F4B}"/>
              </a:ext>
            </a:extLst>
          </p:cNvPr>
          <p:cNvSpPr/>
          <p:nvPr/>
        </p:nvSpPr>
        <p:spPr>
          <a:xfrm>
            <a:off x="9294227" y="5052962"/>
            <a:ext cx="2028825" cy="15721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3" name="圖形 12" descr="游標">
            <a:extLst>
              <a:ext uri="{FF2B5EF4-FFF2-40B4-BE49-F238E27FC236}">
                <a16:creationId xmlns:a16="http://schemas.microsoft.com/office/drawing/2014/main" id="{49826B0E-B50E-4621-A841-A99916DC2BE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914380" y="4944374"/>
            <a:ext cx="914400" cy="914400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id="{74681AAC-BEF9-5BCB-89B8-9C22DC38283F}"/>
              </a:ext>
            </a:extLst>
          </p:cNvPr>
          <p:cNvSpPr txBox="1"/>
          <p:nvPr/>
        </p:nvSpPr>
        <p:spPr>
          <a:xfrm>
            <a:off x="10483789" y="5687884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點擊完成驗證</a:t>
            </a:r>
          </a:p>
        </p:txBody>
      </p:sp>
    </p:spTree>
    <p:extLst>
      <p:ext uri="{BB962C8B-B14F-4D97-AF65-F5344CB8AC3E}">
        <p14:creationId xmlns:p14="http://schemas.microsoft.com/office/powerpoint/2010/main" val="3467876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317158E-BAFC-79E6-9856-73A97F0E5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570000"/>
            <a:ext cx="2743200" cy="288000"/>
          </a:xfrm>
        </p:spPr>
        <p:txBody>
          <a:bodyPr/>
          <a:lstStyle/>
          <a:p>
            <a:fld id="{775A3175-1E06-4402-9053-550614087584}" type="slidenum">
              <a:rPr lang="zh-TW" altLang="en-US" smtClean="0"/>
              <a:pPr/>
              <a:t>6</a:t>
            </a:fld>
            <a:endParaRPr lang="zh-TW" altLang="en-US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A971405-BAE7-6B59-E305-CFBEC1375925}"/>
              </a:ext>
            </a:extLst>
          </p:cNvPr>
          <p:cNvSpPr txBox="1"/>
          <p:nvPr/>
        </p:nvSpPr>
        <p:spPr>
          <a:xfrm>
            <a:off x="146806" y="-3340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二、圓夢網註冊與登入</a:t>
            </a:r>
            <a:r>
              <a:rPr lang="en-US" altLang="zh-TW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</a:t>
            </a:r>
            <a:r>
              <a:rPr lang="zh-TW" altLang="en-US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３</a:t>
            </a:r>
            <a:r>
              <a:rPr lang="en-US" altLang="zh-TW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/3)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1BEF4488-ED22-ED4A-B498-B1F8AE41C68B}"/>
              </a:ext>
            </a:extLst>
          </p:cNvPr>
          <p:cNvSpPr txBox="1"/>
          <p:nvPr/>
        </p:nvSpPr>
        <p:spPr>
          <a:xfrm>
            <a:off x="483356" y="648359"/>
            <a:ext cx="3917194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3</a:t>
            </a:r>
            <a:r>
              <a:rPr lang="zh-TW" altLang="en-US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．會員註冊常見問題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251F5044-FBFD-050A-18C8-E76CCF8545C1}"/>
              </a:ext>
            </a:extLst>
          </p:cNvPr>
          <p:cNvSpPr/>
          <p:nvPr/>
        </p:nvSpPr>
        <p:spPr>
          <a:xfrm>
            <a:off x="432125" y="1186356"/>
            <a:ext cx="11319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Q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：我沒有收到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【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會員註冊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Email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確認信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】?</a:t>
            </a:r>
          </a:p>
          <a:p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A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：</a:t>
            </a:r>
            <a:r>
              <a:rPr lang="zh-TW" altLang="en-US" u="sng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請檢查</a:t>
            </a:r>
            <a:r>
              <a:rPr lang="en-US" altLang="zh-TW" u="sng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《</a:t>
            </a:r>
            <a:r>
              <a:rPr lang="zh-TW" altLang="en-US" u="sng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垃圾郵件信箱</a:t>
            </a:r>
            <a:r>
              <a:rPr lang="en-US" altLang="zh-TW" u="sng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》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，或是郵件網域遭防火牆阻擋，請嘗試使用其他類型電子郵件註冊。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6F5302A0-95E5-28F9-3982-2D4647E4D451}"/>
              </a:ext>
            </a:extLst>
          </p:cNvPr>
          <p:cNvSpPr/>
          <p:nvPr/>
        </p:nvSpPr>
        <p:spPr>
          <a:xfrm>
            <a:off x="421324" y="1781770"/>
            <a:ext cx="116849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Q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：我有收到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【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會員註冊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Email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確認信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】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，但是無法按點擊註冊確認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?</a:t>
            </a:r>
          </a:p>
          <a:p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A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：如果您的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【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會員註冊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Email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確認信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】 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被歸納在</a:t>
            </a:r>
            <a:r>
              <a:rPr lang="en-US" altLang="zh-TW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《</a:t>
            </a:r>
            <a:r>
              <a:rPr lang="zh-TW" altLang="en-US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垃圾郵件信箱</a:t>
            </a:r>
            <a:r>
              <a:rPr lang="en-US" altLang="zh-TW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》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</a:t>
            </a:r>
            <a:r>
              <a:rPr lang="zh-TW" altLang="en-US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請將信件從</a:t>
            </a:r>
            <a:r>
              <a:rPr lang="en-US" altLang="zh-TW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《</a:t>
            </a:r>
            <a:r>
              <a:rPr lang="zh-TW" altLang="en-US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垃圾郵件信件</a:t>
            </a:r>
            <a:r>
              <a:rPr lang="en-US" altLang="zh-TW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》</a:t>
            </a:r>
            <a:r>
              <a:rPr lang="zh-TW" altLang="en-US" u="sng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移動至</a:t>
            </a:r>
            <a:r>
              <a:rPr lang="en-US" altLang="zh-TW" u="sng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《</a:t>
            </a:r>
            <a:r>
              <a:rPr lang="zh-TW" altLang="en-US" u="sng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一般收件匣</a:t>
            </a:r>
            <a:r>
              <a:rPr lang="en-US" altLang="zh-TW" u="sng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》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，才可以點擊註冊確認。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FDC4ED55-26E2-7CA2-6292-6DE6137A4A8C}"/>
              </a:ext>
            </a:extLst>
          </p:cNvPr>
          <p:cNvSpPr/>
          <p:nvPr/>
        </p:nvSpPr>
        <p:spPr>
          <a:xfrm>
            <a:off x="411800" y="2709271"/>
            <a:ext cx="116849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Q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：我有收到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【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會員註冊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Email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確認信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】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，但是點擊確認信已經失效了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?</a:t>
            </a:r>
          </a:p>
          <a:p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A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：如果您</a:t>
            </a:r>
            <a:r>
              <a:rPr lang="zh-TW" altLang="en-US" u="sng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未於</a:t>
            </a:r>
            <a:r>
              <a:rPr lang="en-US" altLang="zh-TW" u="sng" dirty="0">
                <a:solidFill>
                  <a:srgbClr val="FF0000"/>
                </a:solidFill>
                <a:highlight>
                  <a:srgbClr val="FFFF00"/>
                </a:highlight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24</a:t>
            </a:r>
            <a:r>
              <a:rPr lang="zh-TW" altLang="en-US" u="sng" dirty="0">
                <a:solidFill>
                  <a:srgbClr val="FF0000"/>
                </a:solidFill>
                <a:highlight>
                  <a:srgbClr val="FFFF00"/>
                </a:highlight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小時內</a:t>
            </a:r>
            <a:r>
              <a:rPr lang="zh-TW" altLang="en-US" u="sng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完成會員註冊程序</a:t>
            </a:r>
            <a:r>
              <a:rPr lang="zh-TW" altLang="en-US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</a:t>
            </a:r>
            <a:r>
              <a:rPr lang="en-US" altLang="zh-TW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 【</a:t>
            </a:r>
            <a:r>
              <a:rPr lang="zh-TW" altLang="en-US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會員註冊</a:t>
            </a:r>
            <a:r>
              <a:rPr lang="en-US" altLang="zh-TW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Email</a:t>
            </a:r>
            <a:r>
              <a:rPr lang="zh-TW" altLang="en-US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確認信</a:t>
            </a:r>
            <a:r>
              <a:rPr lang="en-US" altLang="zh-TW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】</a:t>
            </a:r>
            <a:r>
              <a:rPr lang="zh-TW" altLang="en-US" u="sng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將自動失效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，請重新使用原電子郵件重新註冊就可以了。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 </a:t>
            </a:r>
            <a:endParaRPr lang="zh-TW" altLang="en-US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345AA9F9-8ADC-8C59-F681-C1EC149C931A}"/>
              </a:ext>
            </a:extLst>
          </p:cNvPr>
          <p:cNvSpPr/>
          <p:nvPr/>
        </p:nvSpPr>
        <p:spPr>
          <a:xfrm>
            <a:off x="445256" y="3770137"/>
            <a:ext cx="111420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highlight>
                  <a:srgbClr val="FFFF00"/>
                </a:highlight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如果您還是無法解決問題，請將發生的狀況記錄並截圖</a:t>
            </a:r>
            <a:r>
              <a:rPr lang="en-US" altLang="zh-TW" dirty="0">
                <a:highlight>
                  <a:srgbClr val="FFFF00"/>
                </a:highlight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</a:t>
            </a:r>
            <a:r>
              <a:rPr lang="zh-TW" altLang="en-US" dirty="0">
                <a:highlight>
                  <a:srgbClr val="FFFF00"/>
                </a:highlight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包含網址</a:t>
            </a:r>
            <a:r>
              <a:rPr lang="en-US" altLang="zh-TW" dirty="0">
                <a:highlight>
                  <a:srgbClr val="FFFF00"/>
                </a:highlight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)</a:t>
            </a:r>
            <a:r>
              <a:rPr lang="zh-TW" altLang="en-US" dirty="0">
                <a:highlight>
                  <a:srgbClr val="FFFF00"/>
                </a:highlight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，反應給新創圓夢網維護單位。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FD912EF9-3B7B-9236-7E4E-716BE9AB66AC}"/>
              </a:ext>
            </a:extLst>
          </p:cNvPr>
          <p:cNvSpPr txBox="1"/>
          <p:nvPr/>
        </p:nvSpPr>
        <p:spPr>
          <a:xfrm>
            <a:off x="640399" y="4363741"/>
            <a:ext cx="583128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新創圓夢網聯繫窗口</a:t>
            </a:r>
            <a:b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</a:b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免付費專線：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0800-589-168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分機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3</a:t>
            </a:r>
            <a:b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</a:b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sme@careernet.org.tw</a:t>
            </a:r>
            <a:b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</a:b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或洽執行團隊：</a:t>
            </a:r>
            <a:b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</a:b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新創總會：</a:t>
            </a:r>
            <a:b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</a:b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陳專員　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(02)23328558#310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；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  <a:hlinkClick r:id="rId2"/>
              </a:rPr>
              <a:t>310@careernet.org.tw</a:t>
            </a:r>
            <a:endParaRPr lang="en-US" altLang="zh-TW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洪組長　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(02)23328558#368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；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  <a:hlinkClick r:id="rId3"/>
              </a:rPr>
              <a:t>368@careernet.org.tw</a:t>
            </a:r>
            <a:endParaRPr lang="en-US" altLang="zh-TW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78622856-42CF-8B6A-55C3-D617174E008E}"/>
              </a:ext>
            </a:extLst>
          </p:cNvPr>
          <p:cNvSpPr/>
          <p:nvPr/>
        </p:nvSpPr>
        <p:spPr>
          <a:xfrm>
            <a:off x="553562" y="4319648"/>
            <a:ext cx="5918121" cy="2070172"/>
          </a:xfrm>
          <a:prstGeom prst="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2993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317158E-BAFC-79E6-9856-73A97F0E5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570000"/>
            <a:ext cx="2743200" cy="288000"/>
          </a:xfrm>
        </p:spPr>
        <p:txBody>
          <a:bodyPr/>
          <a:lstStyle/>
          <a:p>
            <a:fld id="{775A3175-1E06-4402-9053-550614087584}" type="slidenum">
              <a:rPr lang="zh-TW" altLang="en-US" smtClean="0"/>
              <a:pPr/>
              <a:t>7</a:t>
            </a:fld>
            <a:endParaRPr lang="zh-TW" altLang="en-US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A971405-BAE7-6B59-E305-CFBEC1375925}"/>
              </a:ext>
            </a:extLst>
          </p:cNvPr>
          <p:cNvSpPr txBox="1"/>
          <p:nvPr/>
        </p:nvSpPr>
        <p:spPr>
          <a:xfrm>
            <a:off x="146806" y="-3340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三、活動上傳操作說明</a:t>
            </a:r>
            <a:r>
              <a:rPr lang="en-US" altLang="zh-TW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(1/3)</a:t>
            </a:r>
            <a:endParaRPr lang="zh-TW" altLang="en-US" b="1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1BEF4488-ED22-ED4A-B498-B1F8AE41C68B}"/>
              </a:ext>
            </a:extLst>
          </p:cNvPr>
          <p:cNvSpPr txBox="1"/>
          <p:nvPr/>
        </p:nvSpPr>
        <p:spPr>
          <a:xfrm>
            <a:off x="261106" y="462650"/>
            <a:ext cx="3917194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1</a:t>
            </a:r>
            <a:r>
              <a:rPr lang="zh-TW" altLang="en-US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．進入路徑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E0F252CE-7C6A-0DE0-0969-534D85099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4" b="49984"/>
          <a:stretch/>
        </p:blipFill>
        <p:spPr>
          <a:xfrm>
            <a:off x="4597414" y="838922"/>
            <a:ext cx="7221108" cy="1730226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D0E6F574-415D-1AFD-1FB9-8073FB3C7928}"/>
              </a:ext>
            </a:extLst>
          </p:cNvPr>
          <p:cNvSpPr txBox="1"/>
          <p:nvPr/>
        </p:nvSpPr>
        <p:spPr>
          <a:xfrm>
            <a:off x="303299" y="910539"/>
            <a:ext cx="4660144" cy="1582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一般基本資料介面</a:t>
            </a:r>
            <a:r>
              <a:rPr lang="en-US" altLang="zh-TW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</a:t>
            </a: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藍色</a:t>
            </a:r>
            <a:r>
              <a:rPr lang="en-US" altLang="zh-TW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)</a:t>
            </a: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：</a:t>
            </a:r>
            <a:endParaRPr lang="en-US" altLang="zh-TW" sz="1600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個人資料：可修改密碼</a:t>
            </a:r>
            <a:endParaRPr lang="en-US" altLang="zh-TW" sz="1600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創業諮詢：創業諮詢服務申請使用</a:t>
            </a:r>
            <a:endParaRPr lang="en-US" altLang="zh-TW" sz="1600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rgbClr val="FF00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課程活動上傳：刊載創業相關課程活動訊息。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10094163-E655-376A-672D-83E521DAD0F8}"/>
              </a:ext>
            </a:extLst>
          </p:cNvPr>
          <p:cNvSpPr txBox="1"/>
          <p:nvPr/>
        </p:nvSpPr>
        <p:spPr>
          <a:xfrm>
            <a:off x="9448800" y="305360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點擊進入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1816882E-C6B6-576A-2A04-0E047A69C552}"/>
              </a:ext>
            </a:extLst>
          </p:cNvPr>
          <p:cNvSpPr/>
          <p:nvPr/>
        </p:nvSpPr>
        <p:spPr>
          <a:xfrm>
            <a:off x="7864902" y="1825683"/>
            <a:ext cx="1428748" cy="7930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形 7" descr="游標">
            <a:extLst>
              <a:ext uri="{FF2B5EF4-FFF2-40B4-BE49-F238E27FC236}">
                <a16:creationId xmlns:a16="http://schemas.microsoft.com/office/drawing/2014/main" id="{CF9F04C0-1722-C3B1-EB47-60B21ABE3C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14973" y="2421367"/>
            <a:ext cx="914400" cy="914400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B81BE7E0-DC53-CAA5-190C-80DB38964A3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59" b="49601"/>
          <a:stretch/>
        </p:blipFill>
        <p:spPr>
          <a:xfrm>
            <a:off x="914400" y="4071557"/>
            <a:ext cx="10363200" cy="2441760"/>
          </a:xfrm>
          <a:prstGeom prst="rect">
            <a:avLst/>
          </a:prstGeom>
        </p:spPr>
      </p:pic>
      <p:sp>
        <p:nvSpPr>
          <p:cNvPr id="17" name="箭號: 向下 16">
            <a:extLst>
              <a:ext uri="{FF2B5EF4-FFF2-40B4-BE49-F238E27FC236}">
                <a16:creationId xmlns:a16="http://schemas.microsoft.com/office/drawing/2014/main" id="{F2C2D123-4189-8F3B-982E-D913C2C50E5E}"/>
              </a:ext>
            </a:extLst>
          </p:cNvPr>
          <p:cNvSpPr/>
          <p:nvPr/>
        </p:nvSpPr>
        <p:spPr>
          <a:xfrm>
            <a:off x="7369931" y="3218757"/>
            <a:ext cx="731299" cy="72516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417EEB4D-BB5D-F7CB-0EAA-2801EEE0BF1F}"/>
              </a:ext>
            </a:extLst>
          </p:cNvPr>
          <p:cNvSpPr/>
          <p:nvPr/>
        </p:nvSpPr>
        <p:spPr>
          <a:xfrm>
            <a:off x="8207968" y="5521548"/>
            <a:ext cx="914400" cy="35300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E977749E-2979-D79A-D982-1163AA7BE717}"/>
              </a:ext>
            </a:extLst>
          </p:cNvPr>
          <p:cNvSpPr txBox="1"/>
          <p:nvPr/>
        </p:nvSpPr>
        <p:spPr>
          <a:xfrm>
            <a:off x="8922342" y="620066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點擊進入申請刊登</a:t>
            </a:r>
          </a:p>
        </p:txBody>
      </p:sp>
      <p:pic>
        <p:nvPicPr>
          <p:cNvPr id="20" name="圖形 19" descr="游標">
            <a:extLst>
              <a:ext uri="{FF2B5EF4-FFF2-40B4-BE49-F238E27FC236}">
                <a16:creationId xmlns:a16="http://schemas.microsoft.com/office/drawing/2014/main" id="{5037CB15-5AEE-942E-7A7B-D9B47F14D13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53649" y="547093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34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317158E-BAFC-79E6-9856-73A97F0E5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570000"/>
            <a:ext cx="2743200" cy="288000"/>
          </a:xfrm>
        </p:spPr>
        <p:txBody>
          <a:bodyPr/>
          <a:lstStyle/>
          <a:p>
            <a:fld id="{775A3175-1E06-4402-9053-550614087584}" type="slidenum">
              <a:rPr lang="zh-TW" altLang="en-US" smtClean="0"/>
              <a:pPr/>
              <a:t>8</a:t>
            </a:fld>
            <a:endParaRPr lang="zh-TW" altLang="en-US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A971405-BAE7-6B59-E305-CFBEC1375925}"/>
              </a:ext>
            </a:extLst>
          </p:cNvPr>
          <p:cNvSpPr txBox="1"/>
          <p:nvPr/>
        </p:nvSpPr>
        <p:spPr>
          <a:xfrm>
            <a:off x="146806" y="-3340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三、活動上傳操作說明</a:t>
            </a:r>
            <a:r>
              <a:rPr lang="en-US" altLang="zh-TW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(2/3)</a:t>
            </a:r>
            <a:endParaRPr lang="zh-TW" altLang="en-US" b="1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1BEF4488-ED22-ED4A-B498-B1F8AE41C68B}"/>
              </a:ext>
            </a:extLst>
          </p:cNvPr>
          <p:cNvSpPr txBox="1"/>
          <p:nvPr/>
        </p:nvSpPr>
        <p:spPr>
          <a:xfrm>
            <a:off x="483356" y="505484"/>
            <a:ext cx="3917194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2</a:t>
            </a:r>
            <a:r>
              <a:rPr lang="zh-TW" altLang="en-US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．輸入活動課程資訊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E56CFE7F-F008-FF0F-E4DD-95E114BB2A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" r="61"/>
          <a:stretch/>
        </p:blipFill>
        <p:spPr>
          <a:xfrm>
            <a:off x="146806" y="1699230"/>
            <a:ext cx="5787611" cy="5015895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541A8C65-2241-24F0-6637-0FFCE3B8FC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26" r="1615" b="700"/>
          <a:stretch/>
        </p:blipFill>
        <p:spPr>
          <a:xfrm>
            <a:off x="6497844" y="505484"/>
            <a:ext cx="5694156" cy="5787468"/>
          </a:xfrm>
          <a:prstGeom prst="rect">
            <a:avLst/>
          </a:prstGeom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id="{D4D26D16-F324-DE85-9C04-47B31B93A2AA}"/>
              </a:ext>
            </a:extLst>
          </p:cNvPr>
          <p:cNvSpPr txBox="1"/>
          <p:nvPr/>
        </p:nvSpPr>
        <p:spPr>
          <a:xfrm>
            <a:off x="1021146" y="5538262"/>
            <a:ext cx="376516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4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</a:t>
            </a:r>
            <a:r>
              <a:rPr lang="zh-TW" altLang="en-US" sz="1400" dirty="0">
                <a:solidFill>
                  <a:srgbClr val="FF33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請留意，請勿使用😃👉❤⚠✅🕐💬⭐👍🙏🔸🎯🎉🎁</a:t>
            </a:r>
            <a:r>
              <a:rPr lang="en-US" altLang="zh-TW" sz="1400" dirty="0">
                <a:solidFill>
                  <a:srgbClr val="FF33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…</a:t>
            </a:r>
            <a:r>
              <a:rPr lang="zh-TW" altLang="en-US" sz="1400" dirty="0">
                <a:solidFill>
                  <a:srgbClr val="FF33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等等貼圖，以及項目符號或編號清單等語法，若使用會造成無法送出或內文空白等錯誤情形</a:t>
            </a:r>
            <a:r>
              <a:rPr lang="zh-TW" altLang="en-US" sz="14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）</a:t>
            </a: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E1D8E7B2-322F-E372-362F-3DDA63206D12}"/>
              </a:ext>
            </a:extLst>
          </p:cNvPr>
          <p:cNvSpPr txBox="1"/>
          <p:nvPr/>
        </p:nvSpPr>
        <p:spPr>
          <a:xfrm>
            <a:off x="483355" y="842684"/>
            <a:ext cx="6269869" cy="812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請依照表單欄位輸入相對應資訊，內文部分可善用免費網路工具</a:t>
            </a:r>
            <a:r>
              <a:rPr lang="en-US" altLang="zh-TW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</a:t>
            </a:r>
            <a:r>
              <a:rPr lang="en-US" altLang="zh-TW" sz="1600" dirty="0">
                <a:latin typeface="芫荽 0.94" pitchFamily="2" charset="-120"/>
                <a:ea typeface="芫荽 0.94" pitchFamily="2" charset="-120"/>
                <a:cs typeface="芫荽 0.94" pitchFamily="2" charset="-120"/>
                <a:hlinkClick r:id="rId4"/>
              </a:rPr>
              <a:t>html</a:t>
            </a: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  <a:hlinkClick r:id="rId4"/>
              </a:rPr>
              <a:t>編輯器</a:t>
            </a:r>
            <a:r>
              <a:rPr lang="en-US" altLang="zh-TW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)</a:t>
            </a: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來編輯內文格式後，再點擊編輯</a:t>
            </a:r>
            <a:r>
              <a:rPr lang="en-US" altLang="zh-TW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html</a:t>
            </a:r>
            <a:r>
              <a:rPr lang="zh-TW" altLang="en-US" sz="16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原始碼進行貼上。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E4C5977F-6143-E354-C37E-8677B83A4991}"/>
              </a:ext>
            </a:extLst>
          </p:cNvPr>
          <p:cNvSpPr/>
          <p:nvPr/>
        </p:nvSpPr>
        <p:spPr>
          <a:xfrm>
            <a:off x="6753224" y="6007037"/>
            <a:ext cx="1043235" cy="35300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B070135C-E04C-4821-043B-91A9CDB9A7C2}"/>
              </a:ext>
            </a:extLst>
          </p:cNvPr>
          <p:cNvSpPr txBox="1"/>
          <p:nvPr/>
        </p:nvSpPr>
        <p:spPr>
          <a:xfrm>
            <a:off x="8401983" y="605779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點擊後送出</a:t>
            </a:r>
          </a:p>
        </p:txBody>
      </p:sp>
      <p:pic>
        <p:nvPicPr>
          <p:cNvPr id="17" name="圖形 16" descr="游標">
            <a:extLst>
              <a:ext uri="{FF2B5EF4-FFF2-40B4-BE49-F238E27FC236}">
                <a16:creationId xmlns:a16="http://schemas.microsoft.com/office/drawing/2014/main" id="{F8FBC560-5ACD-5512-FD98-BD9E672EBB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772824" y="592813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475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>
            <a:extLst>
              <a:ext uri="{FF2B5EF4-FFF2-40B4-BE49-F238E27FC236}">
                <a16:creationId xmlns:a16="http://schemas.microsoft.com/office/drawing/2014/main" id="{86787981-DB10-FF06-4D2C-E01B05D12F8F}"/>
              </a:ext>
            </a:extLst>
          </p:cNvPr>
          <p:cNvSpPr txBox="1"/>
          <p:nvPr/>
        </p:nvSpPr>
        <p:spPr>
          <a:xfrm>
            <a:off x="290831" y="5153120"/>
            <a:ext cx="8660129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200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★聯繫窗口</a:t>
            </a:r>
            <a:endParaRPr lang="en-US" altLang="zh-TW" sz="2200" dirty="0">
              <a:solidFill>
                <a:srgbClr val="0070C0"/>
              </a:solidFill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endParaRPr lang="en-US" altLang="zh-TW" sz="900" dirty="0">
              <a:solidFill>
                <a:srgbClr val="0070C0"/>
              </a:solidFill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操作時遇到問題可洽執行單位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-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新創總會窗口： </a:t>
            </a:r>
          </a:p>
          <a:p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(02)2332-8558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分機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310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陳小姐，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310@careernet.org.tw </a:t>
            </a:r>
          </a:p>
          <a:p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(02)2332-8558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分機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120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陳先生，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120@careernet.org.tw (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資訊技術問題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) 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317158E-BAFC-79E6-9856-73A97F0E5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570000"/>
            <a:ext cx="2743200" cy="288000"/>
          </a:xfrm>
        </p:spPr>
        <p:txBody>
          <a:bodyPr/>
          <a:lstStyle/>
          <a:p>
            <a:fld id="{775A3175-1E06-4402-9053-550614087584}" type="slidenum">
              <a:rPr lang="zh-TW" altLang="en-US" smtClean="0"/>
              <a:pPr/>
              <a:t>9</a:t>
            </a:fld>
            <a:endParaRPr lang="zh-TW" altLang="en-US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A971405-BAE7-6B59-E305-CFBEC1375925}"/>
              </a:ext>
            </a:extLst>
          </p:cNvPr>
          <p:cNvSpPr txBox="1"/>
          <p:nvPr/>
        </p:nvSpPr>
        <p:spPr>
          <a:xfrm>
            <a:off x="146806" y="-3340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三、活動上傳操作說明</a:t>
            </a:r>
            <a:r>
              <a:rPr lang="en-US" altLang="zh-TW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(3/3)</a:t>
            </a:r>
            <a:endParaRPr lang="zh-TW" altLang="en-US" b="1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1BEF4488-ED22-ED4A-B498-B1F8AE41C68B}"/>
              </a:ext>
            </a:extLst>
          </p:cNvPr>
          <p:cNvSpPr txBox="1"/>
          <p:nvPr/>
        </p:nvSpPr>
        <p:spPr>
          <a:xfrm>
            <a:off x="483356" y="524534"/>
            <a:ext cx="3917194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3</a:t>
            </a:r>
            <a:r>
              <a:rPr lang="zh-TW" altLang="en-US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．刊登活動須知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C3774DB-C954-2971-07BF-E6855F10324B}"/>
              </a:ext>
            </a:extLst>
          </p:cNvPr>
          <p:cNvSpPr txBox="1"/>
          <p:nvPr/>
        </p:nvSpPr>
        <p:spPr>
          <a:xfrm>
            <a:off x="290831" y="1003488"/>
            <a:ext cx="11748769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200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★刊載內容範疇</a:t>
            </a:r>
            <a:endParaRPr lang="en-US" altLang="zh-TW" sz="2200" dirty="0">
              <a:solidFill>
                <a:srgbClr val="0070C0"/>
              </a:solidFill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endParaRPr lang="en-US" altLang="zh-TW" sz="900" dirty="0">
              <a:solidFill>
                <a:srgbClr val="0070C0"/>
              </a:solidFill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r>
              <a:rPr lang="zh-TW" altLang="en-US" u="sng" dirty="0">
                <a:solidFill>
                  <a:srgbClr val="FF00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與「新創」、「創業」議題相關之活動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，例如：國內或海外參展徵選、創業相關展覽、研討會、競賽選拔、培訓課程、說明會、座談會、輔導活動、國際活動、創業論壇、記者會、頒獎典禮等等活動。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(※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禁止傳直銷、非法活動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)</a:t>
            </a:r>
            <a:endParaRPr lang="zh-TW" altLang="en-US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C6398FF8-9A5E-9301-9592-8F3BEF1FA7DA}"/>
              </a:ext>
            </a:extLst>
          </p:cNvPr>
          <p:cNvSpPr txBox="1"/>
          <p:nvPr/>
        </p:nvSpPr>
        <p:spPr>
          <a:xfrm>
            <a:off x="290831" y="2136123"/>
            <a:ext cx="11901169" cy="3007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80"/>
              </a:lnSpc>
            </a:pPr>
            <a:r>
              <a:rPr lang="zh-TW" altLang="en-US" sz="2200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★編輯注意事項</a:t>
            </a:r>
            <a:endParaRPr lang="en-US" altLang="zh-TW" sz="2200" dirty="0">
              <a:solidFill>
                <a:srgbClr val="0070C0"/>
              </a:solidFill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285750" indent="-285750">
              <a:lnSpc>
                <a:spcPts val="2880"/>
              </a:lnSpc>
              <a:buFont typeface="Arial" panose="020B0604020202020204" pitchFamily="34" charset="0"/>
              <a:buChar char="•"/>
            </a:pP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請勿直接將臉書、其他網站等文字複製後貼入本網站之內文編輯框，建議於</a:t>
            </a:r>
            <a:r>
              <a:rPr lang="zh-TW" altLang="en-US" u="sng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複製內容後滑鼠按右鍵，選擇「純文字貼上」，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或</a:t>
            </a:r>
            <a:r>
              <a:rPr lang="zh-TW" altLang="en-US" u="sng" dirty="0">
                <a:solidFill>
                  <a:srgbClr val="0070C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可將欲張貼之文字貼上電腦內建的記事本軟體再從記事本複製、貼上編輯框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，再於本網站編輯框進行調整排版。</a:t>
            </a:r>
            <a:endParaRPr lang="en-US" altLang="zh-TW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285750" indent="-285750">
              <a:lnSpc>
                <a:spcPts val="2880"/>
              </a:lnSpc>
              <a:buFont typeface="Arial" panose="020B0604020202020204" pitchFamily="34" charset="0"/>
              <a:buChar char="•"/>
            </a:pPr>
            <a:r>
              <a:rPr lang="zh-TW" altLang="en-US" u="sng" dirty="0">
                <a:solidFill>
                  <a:srgbClr val="FF00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請勿於標題、內文等處插入小圖示</a:t>
            </a:r>
            <a:r>
              <a:rPr lang="en-US" altLang="zh-TW" u="sng" dirty="0">
                <a:solidFill>
                  <a:srgbClr val="FF00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(icon)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，舉例：😃👉❤⚠✅🕐💬⭐👍🙏🔸🎯🎉🎁</a:t>
            </a:r>
            <a:r>
              <a:rPr lang="en-US" altLang="zh-TW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…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等或</a:t>
            </a:r>
            <a:r>
              <a:rPr lang="zh-TW" altLang="en-US" u="sng" dirty="0">
                <a:solidFill>
                  <a:srgbClr val="FF00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請勿使用項目符號或編號清單功能等</a:t>
            </a: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，若有以上情形，會造成無法送出或內文空白等錯誤情形。</a:t>
            </a:r>
            <a:endParaRPr lang="en-US" altLang="zh-TW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285750" indent="-285750">
              <a:lnSpc>
                <a:spcPts val="2880"/>
              </a:lnSpc>
              <a:buFont typeface="Arial" panose="020B0604020202020204" pitchFamily="34" charset="0"/>
              <a:buChar char="•"/>
            </a:pP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編輯介面有相關紅字注意事項，建議可留意相關說明。</a:t>
            </a:r>
            <a:endParaRPr lang="en-US" altLang="zh-TW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pPr marL="285750" indent="-285750">
              <a:lnSpc>
                <a:spcPts val="2880"/>
              </a:lnSpc>
              <a:buFont typeface="Arial" panose="020B0604020202020204" pitchFamily="34" charset="0"/>
              <a:buChar char="•"/>
            </a:pPr>
            <a:r>
              <a:rPr lang="zh-TW" altLang="en-US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如有需要進一步編輯格式，</a:t>
            </a:r>
            <a:r>
              <a:rPr lang="zh-TW" altLang="en-US" sz="18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可善用免費網路工具</a:t>
            </a:r>
            <a:r>
              <a:rPr lang="en-US" altLang="zh-TW" sz="18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</a:t>
            </a:r>
            <a:r>
              <a:rPr lang="en-US" altLang="zh-TW" sz="1800" dirty="0">
                <a:latin typeface="芫荽 0.94" pitchFamily="2" charset="-120"/>
                <a:ea typeface="芫荽 0.94" pitchFamily="2" charset="-120"/>
                <a:cs typeface="芫荽 0.94" pitchFamily="2" charset="-120"/>
                <a:hlinkClick r:id="rId2"/>
              </a:rPr>
              <a:t>html</a:t>
            </a:r>
            <a:r>
              <a:rPr lang="zh-TW" altLang="en-US" sz="1800" dirty="0">
                <a:latin typeface="芫荽 0.94" pitchFamily="2" charset="-120"/>
                <a:ea typeface="芫荽 0.94" pitchFamily="2" charset="-120"/>
                <a:cs typeface="芫荽 0.94" pitchFamily="2" charset="-120"/>
                <a:hlinkClick r:id="rId2"/>
              </a:rPr>
              <a:t>編輯器</a:t>
            </a:r>
            <a:r>
              <a:rPr lang="en-US" altLang="zh-TW" sz="18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)</a:t>
            </a:r>
            <a:r>
              <a:rPr lang="zh-TW" altLang="en-US" sz="18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來編輯內文格式後，再點擊編輯</a:t>
            </a:r>
            <a:r>
              <a:rPr lang="en-US" altLang="zh-TW" sz="18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html</a:t>
            </a:r>
            <a:r>
              <a:rPr lang="zh-TW" altLang="en-US" sz="18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原始碼進行貼上。</a:t>
            </a:r>
            <a:endParaRPr lang="zh-TW" altLang="en-US" dirty="0"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08837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2B61BE2D-FFB7-2DBC-CEF4-60D278101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A3175-1E06-4402-9053-550614087584}" type="slidenum">
              <a:rPr lang="zh-TW" altLang="en-US" smtClean="0"/>
              <a:pPr/>
              <a:t>10</a:t>
            </a:fld>
            <a:endParaRPr lang="zh-TW" altLang="en-US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681DBC7E-C1A2-FEF1-BB89-6B212C858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29598"/>
            <a:ext cx="12192000" cy="5450933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640BC5A9-11B5-8C91-A3EE-48FEC78D36C8}"/>
              </a:ext>
            </a:extLst>
          </p:cNvPr>
          <p:cNvSpPr txBox="1"/>
          <p:nvPr/>
        </p:nvSpPr>
        <p:spPr>
          <a:xfrm>
            <a:off x="483356" y="524534"/>
            <a:ext cx="3917194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4</a:t>
            </a:r>
            <a:r>
              <a:rPr lang="zh-TW" altLang="en-US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．刊登活動輪播</a:t>
            </a:r>
            <a:r>
              <a:rPr lang="en-US" altLang="zh-TW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BANNER</a:t>
            </a:r>
            <a:r>
              <a:rPr lang="zh-TW" altLang="en-US" sz="2000" b="1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須知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99831092-F91B-D7E2-ACF5-F9F323A8C7A1}"/>
              </a:ext>
            </a:extLst>
          </p:cNvPr>
          <p:cNvSpPr/>
          <p:nvPr/>
        </p:nvSpPr>
        <p:spPr>
          <a:xfrm>
            <a:off x="2502195" y="2062716"/>
            <a:ext cx="7074196" cy="34874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2050D856-722A-3792-31A1-F369E9C99ADB}"/>
              </a:ext>
            </a:extLst>
          </p:cNvPr>
          <p:cNvSpPr txBox="1"/>
          <p:nvPr/>
        </p:nvSpPr>
        <p:spPr>
          <a:xfrm>
            <a:off x="587695" y="5626329"/>
            <a:ext cx="59874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請</a:t>
            </a:r>
            <a:r>
              <a:rPr lang="zh-TW" altLang="en-US" b="1" u="sng" dirty="0">
                <a:solidFill>
                  <a:srgbClr val="FF000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完成活動上架</a:t>
            </a:r>
            <a:r>
              <a:rPr lang="zh-TW" altLang="en-US" b="1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後，再來信提供</a:t>
            </a:r>
            <a:r>
              <a:rPr lang="en-US" altLang="zh-TW" b="1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BANNER</a:t>
            </a:r>
            <a:r>
              <a:rPr lang="zh-TW" altLang="en-US" b="1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圖檔</a:t>
            </a:r>
            <a:endParaRPr lang="en-US" altLang="zh-TW" b="1" dirty="0">
              <a:solidFill>
                <a:srgbClr val="00B0F0"/>
              </a:solidFill>
              <a:latin typeface="芫荽 0.94" pitchFamily="2" charset="-120"/>
              <a:ea typeface="芫荽 0.94" pitchFamily="2" charset="-120"/>
              <a:cs typeface="芫荽 0.94" pitchFamily="2" charset="-120"/>
            </a:endParaRPr>
          </a:p>
          <a:p>
            <a:r>
              <a:rPr lang="zh-TW" altLang="en-US" b="1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尺寸為</a:t>
            </a:r>
            <a:r>
              <a:rPr lang="en-US" altLang="zh-TW" b="1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1200</a:t>
            </a:r>
            <a:r>
              <a:rPr lang="zh-TW" altLang="en-US" b="1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*</a:t>
            </a:r>
            <a:r>
              <a:rPr lang="en-US" altLang="zh-TW" b="1" dirty="0">
                <a:solidFill>
                  <a:srgbClr val="00B0F0"/>
                </a:solidFill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600PX</a:t>
            </a:r>
          </a:p>
          <a:p>
            <a:r>
              <a:rPr lang="en-US" altLang="zh-TW" sz="14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Banner</a:t>
            </a:r>
            <a:r>
              <a:rPr lang="zh-TW" altLang="en-US" sz="14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刊登窗口：</a:t>
            </a:r>
            <a:br>
              <a:rPr lang="en-US" altLang="zh-TW" sz="14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</a:br>
            <a:r>
              <a:rPr lang="en-US" altLang="zh-TW" sz="14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(02)2332-8558</a:t>
            </a:r>
            <a:r>
              <a:rPr lang="zh-TW" altLang="en-US" sz="14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分機</a:t>
            </a:r>
            <a:r>
              <a:rPr lang="en-US" altLang="zh-TW" sz="14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310</a:t>
            </a:r>
            <a:r>
              <a:rPr lang="zh-TW" altLang="en-US" sz="14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陳小姐，</a:t>
            </a:r>
            <a:r>
              <a:rPr lang="en-US" altLang="zh-TW" sz="1400" dirty="0">
                <a:latin typeface="芫荽 0.94" pitchFamily="2" charset="-120"/>
                <a:ea typeface="芫荽 0.94" pitchFamily="2" charset="-120"/>
                <a:cs typeface="芫荽 0.94" pitchFamily="2" charset="-120"/>
              </a:rPr>
              <a:t>310@careernet.org.tw </a:t>
            </a:r>
          </a:p>
        </p:txBody>
      </p:sp>
    </p:spTree>
    <p:extLst>
      <p:ext uri="{BB962C8B-B14F-4D97-AF65-F5344CB8AC3E}">
        <p14:creationId xmlns:p14="http://schemas.microsoft.com/office/powerpoint/2010/main" val="3432107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5395996"/>
      </p:ext>
    </p:extLst>
  </p:cSld>
  <p:clrMapOvr>
    <a:masterClrMapping/>
  </p:clrMapOvr>
</p:sld>
</file>

<file path=ppt/theme/theme1.xml><?xml version="1.0" encoding="utf-8"?>
<a:theme xmlns:a="http://schemas.openxmlformats.org/drawingml/2006/main" name="02 雙色設計_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 雙色設計_N" id="{7C7CA9D7-764C-41B0-9B86-5B87BEB08714}" vid="{5041D078-1D21-4DCA-B650-3E32F6CAB25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62b8317-3c68-4856-bdae-f5aaf2bc669f" xsi:nil="true"/>
    <lcf76f155ced4ddcb4097134ff3c332f xmlns="c2047660-1e7d-4062-964e-4ce28ea1f88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文件" ma:contentTypeID="0x01010096A8A68E367F8D459752FE74661D53EB" ma:contentTypeVersion="17" ma:contentTypeDescription="建立新的文件。" ma:contentTypeScope="" ma:versionID="70a2a0ecf9b898dab087a2034b9797ce">
  <xsd:schema xmlns:xsd="http://www.w3.org/2001/XMLSchema" xmlns:xs="http://www.w3.org/2001/XMLSchema" xmlns:p="http://schemas.microsoft.com/office/2006/metadata/properties" xmlns:ns2="dc201fdb-aa9e-44a6-9add-00e29aaf5723" xmlns:ns3="c2047660-1e7d-4062-964e-4ce28ea1f88d" xmlns:ns4="b62b8317-3c68-4856-bdae-f5aaf2bc669f" targetNamespace="http://schemas.microsoft.com/office/2006/metadata/properties" ma:root="true" ma:fieldsID="66e52cb554ac9add63b635abcd5ab651" ns2:_="" ns3:_="" ns4:_="">
    <xsd:import namespace="dc201fdb-aa9e-44a6-9add-00e29aaf5723"/>
    <xsd:import namespace="c2047660-1e7d-4062-964e-4ce28ea1f88d"/>
    <xsd:import namespace="b62b8317-3c68-4856-bdae-f5aaf2bc669f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4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01fdb-aa9e-44a6-9add-00e29aaf572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共用對象: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共用詳細資料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047660-1e7d-4062-964e-4ce28ea1f88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影像標籤" ma:readOnly="false" ma:fieldId="{5cf76f15-5ced-4ddc-b409-7134ff3c332f}" ma:taxonomyMulti="true" ma:sspId="2a0de1f3-f0c8-48b4-8f91-9c02e43b133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2b8317-3c68-4856-bdae-f5aaf2bc669f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07c5c7e-2244-42dd-b9f8-814558211d83}" ma:internalName="TaxCatchAll" ma:showField="CatchAllData" ma:web="b62b8317-3c68-4856-bdae-f5aaf2bc669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內容類型"/>
        <xsd:element ref="dc:title" minOccurs="0" maxOccurs="1" ma:index="4" ma:displayName="標題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79CF6AB-1994-448B-8111-ABC687DEF1F0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b62b8317-3c68-4856-bdae-f5aaf2bc669f"/>
    <ds:schemaRef ds:uri="c2047660-1e7d-4062-964e-4ce28ea1f88d"/>
    <ds:schemaRef ds:uri="http://schemas.microsoft.com/office/2006/documentManagement/types"/>
    <ds:schemaRef ds:uri="dc201fdb-aa9e-44a6-9add-00e29aaf572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9DB6C0A-C0E8-44E7-94B6-AE392C481A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B190F38-7B42-4E05-924C-4D42189329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201fdb-aa9e-44a6-9add-00e29aaf5723"/>
    <ds:schemaRef ds:uri="c2047660-1e7d-4062-964e-4ce28ea1f88d"/>
    <ds:schemaRef ds:uri="b62b8317-3c68-4856-bdae-f5aaf2bc66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02 雙色設計_N</Template>
  <TotalTime>253</TotalTime>
  <Words>1166</Words>
  <Application>Microsoft Office PowerPoint</Application>
  <PresentationFormat>寬螢幕</PresentationFormat>
  <Paragraphs>92</Paragraphs>
  <Slides>11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9" baseType="lpstr">
      <vt:lpstr>芫荽 0.94</vt:lpstr>
      <vt:lpstr>微軟正黑體</vt:lpstr>
      <vt:lpstr>Arial</vt:lpstr>
      <vt:lpstr>Calibri</vt:lpstr>
      <vt:lpstr>Calibri Light</vt:lpstr>
      <vt:lpstr>Times</vt:lpstr>
      <vt:lpstr>Wingdings</vt:lpstr>
      <vt:lpstr>02 雙色設計_N</vt:lpstr>
      <vt:lpstr>新創圓夢網後臺操作說明</vt:lpstr>
      <vt:lpstr>目錄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中小企業法規調適及推廣服務計畫</dc:title>
  <dc:creator>吳思潓</dc:creator>
  <cp:lastModifiedBy>意心 陳</cp:lastModifiedBy>
  <cp:revision>13</cp:revision>
  <cp:lastPrinted>2023-12-25T09:05:14Z</cp:lastPrinted>
  <dcterms:created xsi:type="dcterms:W3CDTF">2023-08-23T10:13:50Z</dcterms:created>
  <dcterms:modified xsi:type="dcterms:W3CDTF">2026-04-21T09:00:10Z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0x01010096A8A68E367F8D459752FE74661D53EB</vt:lpwstr>
  </property>
  <property fmtid="{D5CDD505-2E9C-101B-9397-08002B2CF9AE}" pid="3" name="MediaServiceImageTags">
    <vt:lpwstr/>
  </property>
</Properties>
</file>