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38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3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71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22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90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77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94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65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27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05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23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339C2-5D52-4C2A-9972-DF68C1181C3F}" type="datetimeFigureOut">
              <a:rPr lang="zh-TW" altLang="en-US" smtClean="0"/>
              <a:t>2024/12/4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DF89C-527D-49B0-B1FF-D4AD2FD851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06760" y="477441"/>
            <a:ext cx="8321419" cy="8046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 bwMode="auto">
          <a:xfrm>
            <a:off x="206762" y="1235468"/>
            <a:ext cx="86861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9pPr>
          </a:lstStyle>
          <a:p>
            <a:pPr algn="l"/>
            <a:r>
              <a:rPr lang="zh-TW" alt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二、</a:t>
            </a:r>
            <a:r>
              <a:rPr lang="zh-TW" altLang="zh-TW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計畫摘要</a:t>
            </a:r>
            <a:r>
              <a:rPr lang="zh-TW" alt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en-US" altLang="zh-TW" sz="16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100</a:t>
            </a:r>
            <a:r>
              <a:rPr lang="zh-TW" altLang="en-US" sz="16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重點</a:t>
            </a:r>
            <a:r>
              <a:rPr lang="zh-TW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說明執行目標、創新重點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、試營運期間</a:t>
            </a:r>
            <a:r>
              <a:rPr lang="en-US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16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Rectangle 16"/>
          <p:cNvSpPr txBox="1">
            <a:spLocks noChangeArrowheads="1"/>
          </p:cNvSpPr>
          <p:nvPr/>
        </p:nvSpPr>
        <p:spPr bwMode="auto">
          <a:xfrm>
            <a:off x="206762" y="3328493"/>
            <a:ext cx="86861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9pPr>
          </a:lstStyle>
          <a:p>
            <a:pPr algn="l"/>
            <a:r>
              <a:rPr lang="zh-TW" alt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三、</a:t>
            </a:r>
            <a:r>
              <a:rPr lang="zh-TW" altLang="zh-TW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執行優勢</a:t>
            </a:r>
            <a:r>
              <a:rPr lang="en-US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en-US" altLang="zh-TW" sz="16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100</a:t>
            </a:r>
            <a:r>
              <a:rPr lang="zh-TW" altLang="en-US" sz="16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重點</a:t>
            </a:r>
            <a:r>
              <a:rPr lang="zh-TW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</a:t>
            </a:r>
            <a:r>
              <a:rPr lang="zh-TW" altLang="en-US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過去實績經驗、關鍵技術或能力</a:t>
            </a:r>
            <a:r>
              <a:rPr lang="en-US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16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 bwMode="auto">
          <a:xfrm>
            <a:off x="216093" y="4492782"/>
            <a:ext cx="86861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zh-TW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9pPr>
          </a:lstStyle>
          <a:p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四、目標效益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請務必填寫</a:t>
            </a:r>
            <a:r>
              <a:rPr lang="zh-TW" altLang="zh-TW" sz="16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「結案當年度」</a:t>
            </a:r>
            <a:r>
              <a:rPr lang="zh-TW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計畫期間內可完成之效益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8670646" y="464087"/>
            <a:ext cx="3048603" cy="804680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補助款：</a:t>
            </a:r>
            <a:r>
              <a:rPr lang="zh-TW" altLang="en-US" sz="1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○○○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仟元</a:t>
            </a:r>
            <a:endParaRPr lang="en-US" altLang="zh-TW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自籌款：</a:t>
            </a:r>
            <a:r>
              <a:rPr lang="zh-TW" altLang="en-US" sz="1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○○○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仟元</a:t>
            </a:r>
            <a:endParaRPr lang="zh-TW" altLang="en-US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06760" y="1664385"/>
            <a:ext cx="11512489" cy="1701432"/>
          </a:xfrm>
          <a:prstGeom prst="roundRect">
            <a:avLst>
              <a:gd name="adj" fmla="val 953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執行目標（面臨問題）</a:t>
            </a:r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請說明創新的必要性，或是如何透過創新發掘新需求、市場機會</a:t>
            </a:r>
            <a:r>
              <a:rPr lang="en-US" altLang="zh-TW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商機</a:t>
            </a:r>
            <a:r>
              <a:rPr lang="en-US" altLang="zh-TW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或開拓新市場；並進一步說明此創新將解決的問題，以及問題解決後預期達成的目標。</a:t>
            </a:r>
            <a:endParaRPr lang="en-US" altLang="zh-TW" sz="1600" b="1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1600" b="1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</a:t>
            </a:r>
            <a:r>
              <a: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創新重點（解決方案）：</a:t>
            </a:r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</a:t>
            </a:r>
            <a:r>
              <a:rPr lang="en-US" altLang="zh-TW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運用○○○數據描繪○○商品客群輪廓，制定○○○服務流程；並透過顧客每次使用的回饋，持續優化顧客○○○服務體驗、○○○客製個人化、便利性等，及試營運期間之驗證成效，讓消費者感受到更貼心與驚艷服務模式。</a:t>
            </a: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ABBB59AE-5C76-9263-6633-38920EDA71EB}"/>
              </a:ext>
            </a:extLst>
          </p:cNvPr>
          <p:cNvGrpSpPr/>
          <p:nvPr/>
        </p:nvGrpSpPr>
        <p:grpSpPr>
          <a:xfrm>
            <a:off x="281407" y="27374"/>
            <a:ext cx="8389239" cy="1218897"/>
            <a:chOff x="110348" y="116577"/>
            <a:chExt cx="7116075" cy="1218897"/>
          </a:xfrm>
        </p:grpSpPr>
        <p:sp>
          <p:nvSpPr>
            <p:cNvPr id="4" name="Rectangle 16"/>
            <p:cNvSpPr txBox="1">
              <a:spLocks noChangeArrowheads="1"/>
            </p:cNvSpPr>
            <p:nvPr/>
          </p:nvSpPr>
          <p:spPr bwMode="auto">
            <a:xfrm>
              <a:off x="110348" y="116577"/>
              <a:ext cx="7116075" cy="1183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200" b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kumimoji="1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kumimoji="1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kumimoji="1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kumimoji="1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defRPr>
              </a:lvl9pPr>
            </a:lstStyle>
            <a:p>
              <a:pPr algn="l"/>
              <a:r>
                <a:rPr lang="zh-TW" altLang="en-US" sz="24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一、企業</a:t>
              </a:r>
              <a:r>
                <a:rPr lang="zh-TW" altLang="zh-TW" sz="24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簡介</a:t>
              </a:r>
              <a:r>
                <a:rPr lang="en-US" altLang="zh-TW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合作創新類別之「聯合申請」</a:t>
              </a:r>
              <a:r>
                <a:rPr lang="zh-TW" altLang="zh-TW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者，各</a:t>
              </a:r>
              <a:r>
                <a:rPr lang="zh-TW" altLang="en-US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企業</a:t>
              </a:r>
              <a:r>
                <a:rPr lang="zh-TW" altLang="zh-TW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均應分別填列</a:t>
              </a:r>
              <a:r>
                <a:rPr lang="en-US" altLang="zh-TW" sz="160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endParaRPr lang="zh-TW" altLang="zh-TW" sz="1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algn="l">
                <a:lnSpc>
                  <a:spcPts val="3000"/>
                </a:lnSpc>
              </a:pPr>
              <a:r>
                <a:rPr lang="en-US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一</a:t>
              </a:r>
              <a:r>
                <a:rPr lang="en-US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企業</a:t>
              </a:r>
              <a:r>
                <a:rPr lang="zh-TW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名稱：</a:t>
              </a:r>
              <a:r>
                <a:rPr lang="zh-TW" alt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1600" u="sng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○○○</a:t>
              </a:r>
              <a:r>
                <a:rPr lang="zh-TW" altLang="en-US" sz="1600" u="sng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公司 </a:t>
              </a:r>
              <a:endParaRPr lang="en-US" altLang="zh-TW" sz="16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algn="l">
                <a:lnSpc>
                  <a:spcPts val="3000"/>
                </a:lnSpc>
              </a:pPr>
              <a:r>
                <a:rPr lang="en-US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二</a:t>
              </a:r>
              <a:r>
                <a:rPr lang="en-US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計畫名稱</a:t>
              </a:r>
              <a:r>
                <a:rPr lang="zh-TW" altLang="zh-TW" sz="16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：</a:t>
              </a:r>
              <a:r>
                <a:rPr lang="zh-TW" altLang="en-US" sz="1600" u="sng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○○○創新研發計畫</a:t>
              </a:r>
              <a:endParaRPr lang="zh-TW" altLang="zh-TW" sz="1600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542892" y="521340"/>
              <a:ext cx="2260321" cy="8141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zh-TW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三</a:t>
              </a:r>
              <a:r>
                <a:rPr lang="en-US" altLang="zh-TW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資本額：</a:t>
              </a:r>
              <a:r>
                <a:rPr lang="zh-TW" altLang="en-US" sz="1600" b="1" u="sng" dirty="0">
                  <a:solidFill>
                    <a:srgbClr val="C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○○○</a:t>
              </a:r>
              <a:r>
                <a:rPr lang="zh-TW" altLang="en-US" sz="1600" b="1" u="sng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仟元                  </a:t>
              </a:r>
              <a:r>
                <a:rPr lang="zh-TW" altLang="en-US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                 </a:t>
              </a:r>
              <a:endPara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>
                <a:lnSpc>
                  <a:spcPts val="3000"/>
                </a:lnSpc>
              </a:pPr>
              <a:r>
                <a:rPr lang="en-US" altLang="zh-TW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四</a:t>
              </a:r>
              <a:r>
                <a:rPr lang="en-US" altLang="zh-TW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員工數</a:t>
              </a:r>
              <a:r>
                <a:rPr lang="zh-TW" altLang="zh-TW" sz="1600" b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：</a:t>
              </a:r>
              <a:r>
                <a:rPr lang="zh-TW" altLang="en-US" sz="1600" b="1" u="sng" dirty="0">
                  <a:solidFill>
                    <a:srgbClr val="C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○○</a:t>
              </a:r>
              <a:r>
                <a:rPr lang="zh-TW" altLang="en-US" sz="1600" b="1" u="sng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人</a:t>
              </a:r>
              <a:endParaRPr lang="zh-TW" altLang="zh-TW" sz="16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>
            <a:off x="9608093" y="38189"/>
            <a:ext cx="24801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1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註：簡報填寫請用</a:t>
            </a:r>
            <a:r>
              <a:rPr lang="en-US" altLang="zh-TW" sz="11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11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字型大小</a:t>
            </a:r>
            <a:r>
              <a:rPr lang="en-US" altLang="zh-TW" sz="11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1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標楷體</a:t>
            </a:r>
          </a:p>
        </p:txBody>
      </p:sp>
      <p:sp>
        <p:nvSpPr>
          <p:cNvPr id="16" name="圓角矩形 15"/>
          <p:cNvSpPr/>
          <p:nvPr/>
        </p:nvSpPr>
        <p:spPr>
          <a:xfrm>
            <a:off x="206760" y="3791936"/>
            <a:ext cx="11512489" cy="73417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zh-TW" altLang="en-US" sz="16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請列出曾執行 ○○○等業務，具多年實績經驗，獲得○○○技術、 ○○獎項、具有專業人力。</a:t>
            </a:r>
            <a:endParaRPr lang="en-US" altLang="zh-TW" sz="1600" b="1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82C99C80-B013-E299-EBA2-4A2AB1B26B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07649"/>
              </p:ext>
            </p:extLst>
          </p:nvPr>
        </p:nvGraphicFramePr>
        <p:xfrm>
          <a:off x="600187" y="5190079"/>
          <a:ext cx="4780680" cy="15849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390340">
                  <a:extLst>
                    <a:ext uri="{9D8B030D-6E8A-4147-A177-3AD203B41FA5}">
                      <a16:colId xmlns:a16="http://schemas.microsoft.com/office/drawing/2014/main" val="3190092186"/>
                    </a:ext>
                  </a:extLst>
                </a:gridCol>
                <a:gridCol w="2390340">
                  <a:extLst>
                    <a:ext uri="{9D8B030D-6E8A-4147-A177-3AD203B41FA5}">
                      <a16:colId xmlns:a16="http://schemas.microsoft.com/office/drawing/2014/main" val="1742337673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r>
                        <a:rPr lang="en-US" altLang="zh-TW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增加產值</a:t>
                      </a:r>
                      <a:endParaRPr lang="en-US" altLang="zh-TW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○○○</a:t>
                      </a:r>
                      <a:r>
                        <a:rPr lang="zh-TW" altLang="zh-TW" sz="1800" b="0" u="none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仟元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57117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altLang="zh-TW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額外投資額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○○○</a:t>
                      </a:r>
                      <a:r>
                        <a:rPr lang="zh-TW" altLang="zh-TW" sz="1800" u="none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仟元</a:t>
                      </a:r>
                      <a:endParaRPr lang="zh-TW" altLang="en-US" sz="1800" b="1" u="non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8737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altLang="zh-TW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TW" altLang="en-US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增加就業人數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zh-TW" altLang="en-US" sz="18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zh-TW" sz="18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67512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altLang="zh-TW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zh-TW" altLang="en-US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平均薪資成長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en-US" altLang="zh-TW" sz="18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%</a:t>
                      </a:r>
                      <a:endParaRPr lang="zh-TW" altLang="zh-TW" sz="18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729624"/>
                  </a:ext>
                </a:extLst>
              </a:tr>
            </a:tbl>
          </a:graphicData>
        </a:graphic>
      </p:graphicFrame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469A6601-5C7E-4383-B1AB-E6AFB3468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780196"/>
              </p:ext>
            </p:extLst>
          </p:nvPr>
        </p:nvGraphicFramePr>
        <p:xfrm>
          <a:off x="6395359" y="5190079"/>
          <a:ext cx="5351882" cy="15849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78461">
                  <a:extLst>
                    <a:ext uri="{9D8B030D-6E8A-4147-A177-3AD203B41FA5}">
                      <a16:colId xmlns:a16="http://schemas.microsoft.com/office/drawing/2014/main" val="3190092186"/>
                    </a:ext>
                  </a:extLst>
                </a:gridCol>
                <a:gridCol w="4273421">
                  <a:extLst>
                    <a:ext uri="{9D8B030D-6E8A-4147-A177-3AD203B41FA5}">
                      <a16:colId xmlns:a16="http://schemas.microsoft.com/office/drawing/2014/main" val="1742337673"/>
                    </a:ext>
                  </a:extLst>
                </a:gridCol>
              </a:tblGrid>
              <a:tr h="396240">
                <a:tc rowSpan="2">
                  <a:txBody>
                    <a:bodyPr/>
                    <a:lstStyle/>
                    <a:p>
                      <a:r>
                        <a:rPr lang="en-US" altLang="zh-TW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altLang="en-US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智慧化</a:t>
                      </a:r>
                      <a:endParaRPr lang="en-US" altLang="zh-TW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精準行銷轉換來客數</a:t>
                      </a: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○○○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人次</a:t>
                      </a:r>
                      <a:endParaRPr lang="zh-TW" altLang="zh-TW" sz="18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571170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zh-TW" altLang="en-US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7700" indent="-647700" algn="l" fontAlgn="b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193665" algn="l"/>
                        </a:tabLst>
                      </a:pP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減少人工錯誤率</a:t>
                      </a: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以上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7487374"/>
                  </a:ext>
                </a:extLst>
              </a:tr>
              <a:tr h="3962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altLang="en-US" b="1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低碳化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減少碳排放量</a:t>
                      </a: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</a:t>
                      </a:r>
                      <a:r>
                        <a:rPr lang="zh-TW" altLang="zh-TW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公噸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CO2e</a:t>
                      </a:r>
                      <a:endParaRPr lang="zh-TW" altLang="en-US" sz="18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1675121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zh-TW" altLang="en-US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zh-TW" sz="18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推廣綠色產品或服務</a:t>
                      </a:r>
                      <a:r>
                        <a:rPr lang="zh-TW" altLang="en-US" sz="18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○○</a:t>
                      </a:r>
                      <a:r>
                        <a:rPr lang="zh-TW" altLang="zh-TW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</a:t>
                      </a:r>
                      <a:endParaRPr lang="zh-TW" altLang="en-US" sz="18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3729624"/>
                  </a:ext>
                </a:extLst>
              </a:tr>
            </a:tbl>
          </a:graphicData>
        </a:graphic>
      </p:graphicFrame>
      <p:sp>
        <p:nvSpPr>
          <p:cNvPr id="19" name="Rectangle 16">
            <a:extLst>
              <a:ext uri="{FF2B5EF4-FFF2-40B4-BE49-F238E27FC236}">
                <a16:creationId xmlns:a16="http://schemas.microsoft.com/office/drawing/2014/main" id="{37C1B229-09BD-4DAC-A73F-B5995843D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84" y="4820747"/>
            <a:ext cx="36735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zh-TW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9pPr>
          </a:lstStyle>
          <a:p>
            <a:r>
              <a:rPr lang="en-US" altLang="zh-TW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業績性量化效益</a:t>
            </a:r>
            <a:r>
              <a:rPr lang="en-US" altLang="zh-TW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若無請填寫</a:t>
            </a:r>
            <a:r>
              <a:rPr lang="en-US" altLang="zh-TW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0)</a:t>
            </a:r>
            <a:endParaRPr lang="zh-TW" altLang="zh-TW" sz="1400" kern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FD20F052-1394-4856-B2D3-5812D4C99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383" y="4798906"/>
            <a:ext cx="52884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zh-TW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defRPr>
            </a:lvl9pPr>
          </a:lstStyle>
          <a:p>
            <a:r>
              <a:rPr lang="en-US" altLang="zh-TW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</a:t>
            </a:r>
            <a:r>
              <a:rPr lang="en-US" altLang="zh-TW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策略性量化效益</a:t>
            </a:r>
            <a:r>
              <a:rPr lang="en-US" altLang="zh-TW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至少填寫</a:t>
            </a:r>
            <a:r>
              <a:rPr lang="en-US" altLang="zh-TW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項智慧化或低碳化之指標</a:t>
            </a:r>
            <a:r>
              <a:rPr lang="en-US" altLang="zh-TW" sz="1400" kern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560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951</TotalTime>
  <Words>400</Words>
  <Application>Microsoft Office PowerPoint</Application>
  <PresentationFormat>寬螢幕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>CPC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CPCuser</dc:creator>
  <cp:lastModifiedBy>02968朱梅雯</cp:lastModifiedBy>
  <cp:revision>58</cp:revision>
  <dcterms:created xsi:type="dcterms:W3CDTF">2021-03-06T03:28:44Z</dcterms:created>
  <dcterms:modified xsi:type="dcterms:W3CDTF">2024-12-04T06:32:44Z</dcterms:modified>
</cp:coreProperties>
</file>